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</p:sldMasterIdLst>
  <p:notesMasterIdLst>
    <p:notesMasterId r:id="rId35"/>
  </p:notesMasterIdLst>
  <p:sldIdLst>
    <p:sldId id="256" r:id="rId2"/>
    <p:sldId id="259" r:id="rId3"/>
    <p:sldId id="263" r:id="rId4"/>
    <p:sldId id="296" r:id="rId5"/>
    <p:sldId id="279" r:id="rId6"/>
    <p:sldId id="280" r:id="rId7"/>
    <p:sldId id="258" r:id="rId8"/>
    <p:sldId id="285" r:id="rId9"/>
    <p:sldId id="286" r:id="rId10"/>
    <p:sldId id="289" r:id="rId11"/>
    <p:sldId id="284" r:id="rId12"/>
    <p:sldId id="283" r:id="rId13"/>
    <p:sldId id="287" r:id="rId14"/>
    <p:sldId id="288" r:id="rId15"/>
    <p:sldId id="292" r:id="rId16"/>
    <p:sldId id="290" r:id="rId17"/>
    <p:sldId id="311" r:id="rId18"/>
    <p:sldId id="262" r:id="rId19"/>
    <p:sldId id="297" r:id="rId20"/>
    <p:sldId id="295" r:id="rId21"/>
    <p:sldId id="299" r:id="rId22"/>
    <p:sldId id="304" r:id="rId23"/>
    <p:sldId id="310" r:id="rId24"/>
    <p:sldId id="301" r:id="rId25"/>
    <p:sldId id="305" r:id="rId26"/>
    <p:sldId id="302" r:id="rId27"/>
    <p:sldId id="317" r:id="rId28"/>
    <p:sldId id="318" r:id="rId29"/>
    <p:sldId id="314" r:id="rId30"/>
    <p:sldId id="316" r:id="rId31"/>
    <p:sldId id="294" r:id="rId32"/>
    <p:sldId id="261" r:id="rId33"/>
    <p:sldId id="26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BDP</a:t>
            </a:r>
            <a:r>
              <a:rPr lang="sr-Latn-RS" baseline="0"/>
              <a:t> p.c, </a:t>
            </a:r>
          </a:p>
          <a:p>
            <a:pPr>
              <a:defRPr/>
            </a:pPr>
            <a:r>
              <a:rPr lang="sr-Latn-RS" baseline="0"/>
              <a:t> prices 1991</a:t>
            </a:r>
            <a:endParaRPr lang="en-GB"/>
          </a:p>
        </c:rich>
      </c:tx>
      <c:layout>
        <c:manualLayout>
          <c:xMode val="edge"/>
          <c:yMode val="edge"/>
          <c:x val="0.39911682869866327"/>
          <c:y val="0.13307741522712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8604145392051E-2"/>
          <c:y val="0.17575353851356632"/>
          <c:w val="0.82420895222194879"/>
          <c:h val="0.65125558675699136"/>
        </c:manualLayout>
      </c:layout>
      <c:lineChart>
        <c:grouping val="standard"/>
        <c:varyColors val="0"/>
        <c:ser>
          <c:idx val="0"/>
          <c:order val="0"/>
          <c:tx>
            <c:strRef>
              <c:f>cgdppc!$B$1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cgdppc!$A$2:$A$68</c:f>
              <c:numCache>
                <c:formatCode>General</c:formatCode>
                <c:ptCount val="67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  <c:pt idx="63">
                  <c:v>2015</c:v>
                </c:pt>
                <c:pt idx="64">
                  <c:v>2016</c:v>
                </c:pt>
                <c:pt idx="65">
                  <c:v>2017</c:v>
                </c:pt>
                <c:pt idx="66">
                  <c:v>2018</c:v>
                </c:pt>
              </c:numCache>
            </c:numRef>
          </c:cat>
          <c:val>
            <c:numRef>
              <c:f>cgdppc!$B$2:$B$68</c:f>
              <c:numCache>
                <c:formatCode>General</c:formatCode>
                <c:ptCount val="67"/>
                <c:pt idx="0">
                  <c:v>634</c:v>
                </c:pt>
                <c:pt idx="1">
                  <c:v>629</c:v>
                </c:pt>
                <c:pt idx="2">
                  <c:v>619</c:v>
                </c:pt>
                <c:pt idx="3">
                  <c:v>758</c:v>
                </c:pt>
                <c:pt idx="4">
                  <c:v>647</c:v>
                </c:pt>
                <c:pt idx="5">
                  <c:v>742</c:v>
                </c:pt>
                <c:pt idx="6">
                  <c:v>765</c:v>
                </c:pt>
                <c:pt idx="7">
                  <c:v>893</c:v>
                </c:pt>
                <c:pt idx="8">
                  <c:v>962</c:v>
                </c:pt>
                <c:pt idx="9">
                  <c:v>980</c:v>
                </c:pt>
                <c:pt idx="10">
                  <c:v>960</c:v>
                </c:pt>
                <c:pt idx="11">
                  <c:v>1063</c:v>
                </c:pt>
                <c:pt idx="12">
                  <c:v>1162</c:v>
                </c:pt>
                <c:pt idx="13">
                  <c:v>1196</c:v>
                </c:pt>
                <c:pt idx="14">
                  <c:v>1276</c:v>
                </c:pt>
                <c:pt idx="15">
                  <c:v>1247</c:v>
                </c:pt>
                <c:pt idx="16">
                  <c:v>1289</c:v>
                </c:pt>
                <c:pt idx="17">
                  <c:v>1384</c:v>
                </c:pt>
                <c:pt idx="18">
                  <c:v>1424</c:v>
                </c:pt>
                <c:pt idx="19">
                  <c:v>1504</c:v>
                </c:pt>
                <c:pt idx="20">
                  <c:v>1561</c:v>
                </c:pt>
                <c:pt idx="21">
                  <c:v>1608</c:v>
                </c:pt>
                <c:pt idx="22">
                  <c:v>1712</c:v>
                </c:pt>
                <c:pt idx="23">
                  <c:v>1758</c:v>
                </c:pt>
                <c:pt idx="24">
                  <c:v>1764</c:v>
                </c:pt>
                <c:pt idx="25">
                  <c:v>1892</c:v>
                </c:pt>
                <c:pt idx="26">
                  <c:v>2003</c:v>
                </c:pt>
                <c:pt idx="27">
                  <c:v>2136</c:v>
                </c:pt>
                <c:pt idx="28">
                  <c:v>2207</c:v>
                </c:pt>
                <c:pt idx="29">
                  <c:v>2265</c:v>
                </c:pt>
                <c:pt idx="30">
                  <c:v>2292</c:v>
                </c:pt>
                <c:pt idx="31">
                  <c:v>2269</c:v>
                </c:pt>
                <c:pt idx="32">
                  <c:v>2292</c:v>
                </c:pt>
                <c:pt idx="33">
                  <c:v>2303</c:v>
                </c:pt>
                <c:pt idx="34">
                  <c:v>2367</c:v>
                </c:pt>
                <c:pt idx="35">
                  <c:v>2307</c:v>
                </c:pt>
                <c:pt idx="36">
                  <c:v>2234</c:v>
                </c:pt>
                <c:pt idx="37">
                  <c:v>2248</c:v>
                </c:pt>
                <c:pt idx="38">
                  <c:v>1974</c:v>
                </c:pt>
                <c:pt idx="39">
                  <c:v>2119</c:v>
                </c:pt>
                <c:pt idx="40">
                  <c:v>1306</c:v>
                </c:pt>
                <c:pt idx="41">
                  <c:v>1369</c:v>
                </c:pt>
                <c:pt idx="42">
                  <c:v>1892</c:v>
                </c:pt>
                <c:pt idx="43">
                  <c:v>2605</c:v>
                </c:pt>
                <c:pt idx="44">
                  <c:v>5009</c:v>
                </c:pt>
                <c:pt idx="45">
                  <c:v>5634</c:v>
                </c:pt>
                <c:pt idx="46">
                  <c:v>5788</c:v>
                </c:pt>
                <c:pt idx="47">
                  <c:v>6471</c:v>
                </c:pt>
                <c:pt idx="48">
                  <c:v>5874</c:v>
                </c:pt>
                <c:pt idx="49">
                  <c:v>5882</c:v>
                </c:pt>
                <c:pt idx="50">
                  <c:v>6147</c:v>
                </c:pt>
                <c:pt idx="51">
                  <c:v>6013</c:v>
                </c:pt>
                <c:pt idx="52">
                  <c:v>5812</c:v>
                </c:pt>
                <c:pt idx="53">
                  <c:v>6480</c:v>
                </c:pt>
                <c:pt idx="54">
                  <c:v>7038</c:v>
                </c:pt>
                <c:pt idx="55">
                  <c:v>7747</c:v>
                </c:pt>
                <c:pt idx="56">
                  <c:v>8228</c:v>
                </c:pt>
                <c:pt idx="57">
                  <c:v>8624</c:v>
                </c:pt>
                <c:pt idx="58">
                  <c:v>8646</c:v>
                </c:pt>
                <c:pt idx="59">
                  <c:v>8961</c:v>
                </c:pt>
                <c:pt idx="60">
                  <c:v>9388</c:v>
                </c:pt>
                <c:pt idx="61">
                  <c:v>9689</c:v>
                </c:pt>
                <c:pt idx="62">
                  <c:v>9986</c:v>
                </c:pt>
                <c:pt idx="63">
                  <c:v>10305</c:v>
                </c:pt>
                <c:pt idx="64">
                  <c:v>10576</c:v>
                </c:pt>
                <c:pt idx="65" formatCode="_(* #,##0_);_(* \(#,##0\);_(* &quot;-&quot;??_);_(@_)">
                  <c:v>10854.126734594856</c:v>
                </c:pt>
                <c:pt idx="66" formatCode="_(* #,##0_);_(* \(#,##0\);_(* &quot;-&quot;??_);_(@_)">
                  <c:v>11139.567622035438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63-4BDB-8811-45E23D73DC52}"/>
            </c:ext>
          </c:extLst>
        </c:ser>
        <c:ser>
          <c:idx val="1"/>
          <c:order val="1"/>
          <c:tx>
            <c:strRef>
              <c:f>cgdppc!$C$1</c:f>
              <c:strCache>
                <c:ptCount val="1"/>
                <c:pt idx="0">
                  <c:v>Serbia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cgdppc!$A$2:$A$68</c:f>
              <c:numCache>
                <c:formatCode>General</c:formatCode>
                <c:ptCount val="67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  <c:pt idx="63">
                  <c:v>2015</c:v>
                </c:pt>
                <c:pt idx="64">
                  <c:v>2016</c:v>
                </c:pt>
                <c:pt idx="65">
                  <c:v>2017</c:v>
                </c:pt>
                <c:pt idx="66">
                  <c:v>2018</c:v>
                </c:pt>
              </c:numCache>
            </c:numRef>
          </c:cat>
          <c:val>
            <c:numRef>
              <c:f>cgdppc!$C$2:$C$68</c:f>
              <c:numCache>
                <c:formatCode>General</c:formatCode>
                <c:ptCount val="67"/>
                <c:pt idx="0">
                  <c:v>1526</c:v>
                </c:pt>
                <c:pt idx="1">
                  <c:v>1762</c:v>
                </c:pt>
                <c:pt idx="2">
                  <c:v>1678</c:v>
                </c:pt>
                <c:pt idx="3">
                  <c:v>1940</c:v>
                </c:pt>
                <c:pt idx="4">
                  <c:v>1837</c:v>
                </c:pt>
                <c:pt idx="5">
                  <c:v>2361</c:v>
                </c:pt>
                <c:pt idx="6">
                  <c:v>2268</c:v>
                </c:pt>
                <c:pt idx="7">
                  <c:v>2916</c:v>
                </c:pt>
                <c:pt idx="8">
                  <c:v>2964</c:v>
                </c:pt>
                <c:pt idx="9">
                  <c:v>3031</c:v>
                </c:pt>
                <c:pt idx="10">
                  <c:v>3180</c:v>
                </c:pt>
                <c:pt idx="11">
                  <c:v>3538</c:v>
                </c:pt>
                <c:pt idx="12">
                  <c:v>3878</c:v>
                </c:pt>
                <c:pt idx="13">
                  <c:v>3927</c:v>
                </c:pt>
                <c:pt idx="14">
                  <c:v>4240</c:v>
                </c:pt>
                <c:pt idx="15">
                  <c:v>4281</c:v>
                </c:pt>
                <c:pt idx="16">
                  <c:v>4323</c:v>
                </c:pt>
                <c:pt idx="17">
                  <c:v>4788</c:v>
                </c:pt>
                <c:pt idx="18">
                  <c:v>4890</c:v>
                </c:pt>
                <c:pt idx="19">
                  <c:v>5317</c:v>
                </c:pt>
                <c:pt idx="20">
                  <c:v>5515</c:v>
                </c:pt>
                <c:pt idx="21">
                  <c:v>5792</c:v>
                </c:pt>
                <c:pt idx="22">
                  <c:v>6246</c:v>
                </c:pt>
                <c:pt idx="23">
                  <c:v>6378</c:v>
                </c:pt>
                <c:pt idx="24">
                  <c:v>6663</c:v>
                </c:pt>
                <c:pt idx="25">
                  <c:v>7152</c:v>
                </c:pt>
                <c:pt idx="26">
                  <c:v>7473</c:v>
                </c:pt>
                <c:pt idx="27">
                  <c:v>8086</c:v>
                </c:pt>
                <c:pt idx="28">
                  <c:v>8049</c:v>
                </c:pt>
                <c:pt idx="29">
                  <c:v>8173</c:v>
                </c:pt>
                <c:pt idx="30">
                  <c:v>8218</c:v>
                </c:pt>
                <c:pt idx="31">
                  <c:v>8036</c:v>
                </c:pt>
                <c:pt idx="32">
                  <c:v>8156</c:v>
                </c:pt>
                <c:pt idx="33">
                  <c:v>8135</c:v>
                </c:pt>
                <c:pt idx="34">
                  <c:v>8391</c:v>
                </c:pt>
                <c:pt idx="35">
                  <c:v>8236</c:v>
                </c:pt>
                <c:pt idx="36">
                  <c:v>8101</c:v>
                </c:pt>
                <c:pt idx="37">
                  <c:v>8228</c:v>
                </c:pt>
                <c:pt idx="38">
                  <c:v>7320</c:v>
                </c:pt>
                <c:pt idx="39">
                  <c:v>6597</c:v>
                </c:pt>
                <c:pt idx="40">
                  <c:v>4720</c:v>
                </c:pt>
                <c:pt idx="41">
                  <c:v>3198</c:v>
                </c:pt>
                <c:pt idx="42">
                  <c:v>3298</c:v>
                </c:pt>
                <c:pt idx="43">
                  <c:v>3638</c:v>
                </c:pt>
                <c:pt idx="44">
                  <c:v>6041</c:v>
                </c:pt>
                <c:pt idx="45">
                  <c:v>6968</c:v>
                </c:pt>
                <c:pt idx="46">
                  <c:v>7917</c:v>
                </c:pt>
                <c:pt idx="47">
                  <c:v>6825</c:v>
                </c:pt>
                <c:pt idx="48">
                  <c:v>7622</c:v>
                </c:pt>
                <c:pt idx="49">
                  <c:v>7392</c:v>
                </c:pt>
                <c:pt idx="50">
                  <c:v>7771</c:v>
                </c:pt>
                <c:pt idx="51">
                  <c:v>8199</c:v>
                </c:pt>
                <c:pt idx="52">
                  <c:v>8422</c:v>
                </c:pt>
                <c:pt idx="53">
                  <c:v>9583</c:v>
                </c:pt>
                <c:pt idx="54">
                  <c:v>10238</c:v>
                </c:pt>
                <c:pt idx="55">
                  <c:v>10543</c:v>
                </c:pt>
                <c:pt idx="56">
                  <c:v>11719</c:v>
                </c:pt>
                <c:pt idx="57">
                  <c:v>11828</c:v>
                </c:pt>
                <c:pt idx="58">
                  <c:v>11872</c:v>
                </c:pt>
                <c:pt idx="59">
                  <c:v>12463</c:v>
                </c:pt>
                <c:pt idx="60">
                  <c:v>13085</c:v>
                </c:pt>
                <c:pt idx="61">
                  <c:v>13347</c:v>
                </c:pt>
                <c:pt idx="62">
                  <c:v>13387</c:v>
                </c:pt>
                <c:pt idx="63">
                  <c:v>13556</c:v>
                </c:pt>
                <c:pt idx="64">
                  <c:v>14001</c:v>
                </c:pt>
                <c:pt idx="65" formatCode="_(* #,##0_);_(* \(#,##0\);_(* &quot;-&quot;??_);_(@_)">
                  <c:v>14460.607922691061</c:v>
                </c:pt>
                <c:pt idx="66" formatCode="_(* #,##0_);_(* \(#,##0\);_(* &quot;-&quot;??_);_(@_)">
                  <c:v>14935.303299321153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63-4BDB-8811-45E23D73DC52}"/>
            </c:ext>
          </c:extLst>
        </c:ser>
        <c:ser>
          <c:idx val="2"/>
          <c:order val="2"/>
          <c:tx>
            <c:strRef>
              <c:f>cgdppc!$D$1</c:f>
              <c:strCache>
                <c:ptCount val="1"/>
                <c:pt idx="0">
                  <c:v>Croatia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cgdppc!$A$2:$A$68</c:f>
              <c:numCache>
                <c:formatCode>General</c:formatCode>
                <c:ptCount val="67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  <c:pt idx="63">
                  <c:v>2015</c:v>
                </c:pt>
                <c:pt idx="64">
                  <c:v>2016</c:v>
                </c:pt>
                <c:pt idx="65">
                  <c:v>2017</c:v>
                </c:pt>
                <c:pt idx="66">
                  <c:v>2018</c:v>
                </c:pt>
              </c:numCache>
            </c:numRef>
          </c:cat>
          <c:val>
            <c:numRef>
              <c:f>cgdppc!$D$2:$D$68</c:f>
              <c:numCache>
                <c:formatCode>General</c:formatCode>
                <c:ptCount val="67"/>
                <c:pt idx="0">
                  <c:v>3141</c:v>
                </c:pt>
                <c:pt idx="1">
                  <c:v>3387</c:v>
                </c:pt>
                <c:pt idx="2">
                  <c:v>3663</c:v>
                </c:pt>
                <c:pt idx="3">
                  <c:v>4300</c:v>
                </c:pt>
                <c:pt idx="4">
                  <c:v>4089</c:v>
                </c:pt>
                <c:pt idx="5">
                  <c:v>4822</c:v>
                </c:pt>
                <c:pt idx="6">
                  <c:v>4915</c:v>
                </c:pt>
                <c:pt idx="7">
                  <c:v>5322</c:v>
                </c:pt>
                <c:pt idx="8">
                  <c:v>5812</c:v>
                </c:pt>
                <c:pt idx="9">
                  <c:v>6199</c:v>
                </c:pt>
                <c:pt idx="10">
                  <c:v>6320</c:v>
                </c:pt>
                <c:pt idx="11">
                  <c:v>6950</c:v>
                </c:pt>
                <c:pt idx="12">
                  <c:v>7560</c:v>
                </c:pt>
                <c:pt idx="13">
                  <c:v>7734</c:v>
                </c:pt>
                <c:pt idx="14">
                  <c:v>8241</c:v>
                </c:pt>
                <c:pt idx="15">
                  <c:v>8467</c:v>
                </c:pt>
                <c:pt idx="16">
                  <c:v>8796</c:v>
                </c:pt>
                <c:pt idx="17">
                  <c:v>9417</c:v>
                </c:pt>
                <c:pt idx="18">
                  <c:v>10038</c:v>
                </c:pt>
                <c:pt idx="19">
                  <c:v>10800</c:v>
                </c:pt>
                <c:pt idx="20">
                  <c:v>11048</c:v>
                </c:pt>
                <c:pt idx="21">
                  <c:v>11436</c:v>
                </c:pt>
                <c:pt idx="22">
                  <c:v>12374</c:v>
                </c:pt>
                <c:pt idx="23">
                  <c:v>12678</c:v>
                </c:pt>
                <c:pt idx="24">
                  <c:v>13156</c:v>
                </c:pt>
                <c:pt idx="25">
                  <c:v>14207</c:v>
                </c:pt>
                <c:pt idx="26">
                  <c:v>15216</c:v>
                </c:pt>
                <c:pt idx="27">
                  <c:v>16053</c:v>
                </c:pt>
                <c:pt idx="28">
                  <c:v>16281</c:v>
                </c:pt>
                <c:pt idx="29">
                  <c:v>16268</c:v>
                </c:pt>
                <c:pt idx="30">
                  <c:v>16201</c:v>
                </c:pt>
                <c:pt idx="31">
                  <c:v>15877</c:v>
                </c:pt>
                <c:pt idx="32">
                  <c:v>16178</c:v>
                </c:pt>
                <c:pt idx="33">
                  <c:v>16136</c:v>
                </c:pt>
                <c:pt idx="34">
                  <c:v>16538</c:v>
                </c:pt>
                <c:pt idx="35">
                  <c:v>16475</c:v>
                </c:pt>
                <c:pt idx="36">
                  <c:v>16297</c:v>
                </c:pt>
                <c:pt idx="37">
                  <c:v>16012</c:v>
                </c:pt>
                <c:pt idx="38">
                  <c:v>14853</c:v>
                </c:pt>
                <c:pt idx="39">
                  <c:v>11744</c:v>
                </c:pt>
                <c:pt idx="40">
                  <c:v>10337</c:v>
                </c:pt>
                <c:pt idx="41">
                  <c:v>9712</c:v>
                </c:pt>
                <c:pt idx="42">
                  <c:v>10260</c:v>
                </c:pt>
                <c:pt idx="43">
                  <c:v>11054</c:v>
                </c:pt>
                <c:pt idx="44">
                  <c:v>11665</c:v>
                </c:pt>
                <c:pt idx="45">
                  <c:v>13090</c:v>
                </c:pt>
                <c:pt idx="46">
                  <c:v>13501</c:v>
                </c:pt>
                <c:pt idx="47">
                  <c:v>13781</c:v>
                </c:pt>
                <c:pt idx="48">
                  <c:v>14326</c:v>
                </c:pt>
                <c:pt idx="49">
                  <c:v>14402</c:v>
                </c:pt>
                <c:pt idx="50">
                  <c:v>14892</c:v>
                </c:pt>
                <c:pt idx="51">
                  <c:v>15515</c:v>
                </c:pt>
                <c:pt idx="52">
                  <c:v>16009</c:v>
                </c:pt>
                <c:pt idx="53">
                  <c:v>16654</c:v>
                </c:pt>
                <c:pt idx="54">
                  <c:v>17434</c:v>
                </c:pt>
                <c:pt idx="55">
                  <c:v>19299</c:v>
                </c:pt>
                <c:pt idx="56">
                  <c:v>20406</c:v>
                </c:pt>
                <c:pt idx="57">
                  <c:v>19645</c:v>
                </c:pt>
                <c:pt idx="58">
                  <c:v>18987</c:v>
                </c:pt>
                <c:pt idx="59">
                  <c:v>19813</c:v>
                </c:pt>
                <c:pt idx="60">
                  <c:v>20523</c:v>
                </c:pt>
                <c:pt idx="61">
                  <c:v>20130</c:v>
                </c:pt>
                <c:pt idx="62">
                  <c:v>20466</c:v>
                </c:pt>
                <c:pt idx="63">
                  <c:v>20905</c:v>
                </c:pt>
                <c:pt idx="64">
                  <c:v>21625</c:v>
                </c:pt>
                <c:pt idx="65" formatCode="_(* #,##0_);_(* \(#,##0\);_(* &quot;-&quot;??_);_(@_)">
                  <c:v>22369.797895240372</c:v>
                </c:pt>
                <c:pt idx="66" formatCode="_(* #,##0_);_(* \(#,##0\);_(* &quot;-&quot;??_);_(@_)">
                  <c:v>23140.247762954943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63-4BDB-8811-45E23D73DC52}"/>
            </c:ext>
          </c:extLst>
        </c:ser>
        <c:ser>
          <c:idx val="3"/>
          <c:order val="3"/>
          <c:tx>
            <c:strRef>
              <c:f>cgdppc!$E$1</c:f>
              <c:strCache>
                <c:ptCount val="1"/>
                <c:pt idx="0">
                  <c:v>TFYR of Macedonia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cgdppc!$A$2:$A$68</c:f>
              <c:numCache>
                <c:formatCode>General</c:formatCode>
                <c:ptCount val="67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  <c:pt idx="63">
                  <c:v>2015</c:v>
                </c:pt>
                <c:pt idx="64">
                  <c:v>2016</c:v>
                </c:pt>
                <c:pt idx="65">
                  <c:v>2017</c:v>
                </c:pt>
                <c:pt idx="66">
                  <c:v>2018</c:v>
                </c:pt>
              </c:numCache>
            </c:numRef>
          </c:cat>
          <c:val>
            <c:numRef>
              <c:f>cgdppc!$E$2:$E$68</c:f>
              <c:numCache>
                <c:formatCode>General</c:formatCode>
                <c:ptCount val="67"/>
                <c:pt idx="0">
                  <c:v>1860</c:v>
                </c:pt>
                <c:pt idx="1">
                  <c:v>1938</c:v>
                </c:pt>
                <c:pt idx="2">
                  <c:v>1980</c:v>
                </c:pt>
                <c:pt idx="3">
                  <c:v>2392</c:v>
                </c:pt>
                <c:pt idx="4">
                  <c:v>2421</c:v>
                </c:pt>
                <c:pt idx="5">
                  <c:v>2648</c:v>
                </c:pt>
                <c:pt idx="6">
                  <c:v>2855</c:v>
                </c:pt>
                <c:pt idx="7">
                  <c:v>2925</c:v>
                </c:pt>
                <c:pt idx="8">
                  <c:v>3103</c:v>
                </c:pt>
                <c:pt idx="9">
                  <c:v>3144</c:v>
                </c:pt>
                <c:pt idx="10">
                  <c:v>3172</c:v>
                </c:pt>
                <c:pt idx="11">
                  <c:v>3686</c:v>
                </c:pt>
                <c:pt idx="12">
                  <c:v>4715</c:v>
                </c:pt>
                <c:pt idx="13">
                  <c:v>4268</c:v>
                </c:pt>
                <c:pt idx="14">
                  <c:v>4592</c:v>
                </c:pt>
                <c:pt idx="15">
                  <c:v>4745</c:v>
                </c:pt>
                <c:pt idx="16">
                  <c:v>4850</c:v>
                </c:pt>
                <c:pt idx="17">
                  <c:v>5302</c:v>
                </c:pt>
                <c:pt idx="18">
                  <c:v>5662</c:v>
                </c:pt>
                <c:pt idx="19">
                  <c:v>5956</c:v>
                </c:pt>
                <c:pt idx="20">
                  <c:v>6165</c:v>
                </c:pt>
                <c:pt idx="21">
                  <c:v>6464</c:v>
                </c:pt>
                <c:pt idx="22">
                  <c:v>6750</c:v>
                </c:pt>
                <c:pt idx="23">
                  <c:v>6977</c:v>
                </c:pt>
                <c:pt idx="24">
                  <c:v>7196</c:v>
                </c:pt>
                <c:pt idx="25">
                  <c:v>7560</c:v>
                </c:pt>
                <c:pt idx="26">
                  <c:v>8081</c:v>
                </c:pt>
                <c:pt idx="27">
                  <c:v>8557</c:v>
                </c:pt>
                <c:pt idx="28">
                  <c:v>8564</c:v>
                </c:pt>
                <c:pt idx="29">
                  <c:v>8596</c:v>
                </c:pt>
                <c:pt idx="30">
                  <c:v>8631</c:v>
                </c:pt>
                <c:pt idx="31">
                  <c:v>8415</c:v>
                </c:pt>
                <c:pt idx="32">
                  <c:v>8657</c:v>
                </c:pt>
                <c:pt idx="33">
                  <c:v>8560</c:v>
                </c:pt>
                <c:pt idx="34">
                  <c:v>9128</c:v>
                </c:pt>
                <c:pt idx="35">
                  <c:v>8985</c:v>
                </c:pt>
                <c:pt idx="36">
                  <c:v>8680</c:v>
                </c:pt>
                <c:pt idx="37">
                  <c:v>8829</c:v>
                </c:pt>
                <c:pt idx="38">
                  <c:v>7936</c:v>
                </c:pt>
                <c:pt idx="39">
                  <c:v>7512</c:v>
                </c:pt>
                <c:pt idx="40">
                  <c:v>7018</c:v>
                </c:pt>
                <c:pt idx="41">
                  <c:v>6535</c:v>
                </c:pt>
                <c:pt idx="42">
                  <c:v>6605</c:v>
                </c:pt>
                <c:pt idx="43">
                  <c:v>6721</c:v>
                </c:pt>
                <c:pt idx="44">
                  <c:v>6701</c:v>
                </c:pt>
                <c:pt idx="45">
                  <c:v>6919</c:v>
                </c:pt>
                <c:pt idx="46">
                  <c:v>7249</c:v>
                </c:pt>
                <c:pt idx="47">
                  <c:v>7806</c:v>
                </c:pt>
                <c:pt idx="48">
                  <c:v>8183</c:v>
                </c:pt>
                <c:pt idx="49">
                  <c:v>8124</c:v>
                </c:pt>
                <c:pt idx="50">
                  <c:v>7866</c:v>
                </c:pt>
                <c:pt idx="51">
                  <c:v>7684</c:v>
                </c:pt>
                <c:pt idx="52">
                  <c:v>7917</c:v>
                </c:pt>
                <c:pt idx="53">
                  <c:v>8724</c:v>
                </c:pt>
                <c:pt idx="54">
                  <c:v>9142</c:v>
                </c:pt>
                <c:pt idx="55">
                  <c:v>9797</c:v>
                </c:pt>
                <c:pt idx="56">
                  <c:v>10750</c:v>
                </c:pt>
                <c:pt idx="57">
                  <c:v>11415</c:v>
                </c:pt>
                <c:pt idx="58">
                  <c:v>11625</c:v>
                </c:pt>
                <c:pt idx="59">
                  <c:v>11321</c:v>
                </c:pt>
                <c:pt idx="60">
                  <c:v>11748</c:v>
                </c:pt>
                <c:pt idx="61">
                  <c:v>12421</c:v>
                </c:pt>
                <c:pt idx="62">
                  <c:v>13110</c:v>
                </c:pt>
                <c:pt idx="63">
                  <c:v>13586</c:v>
                </c:pt>
                <c:pt idx="64">
                  <c:v>13887</c:v>
                </c:pt>
                <c:pt idx="65" formatCode="_(* #,##0_);_(* \(#,##0\);_(* &quot;-&quot;??_);_(@_)">
                  <c:v>14194.668703076697</c:v>
                </c:pt>
                <c:pt idx="66" formatCode="_(* #,##0_);_(* \(#,##0\);_(* &quot;-&quot;??_);_(@_)">
                  <c:v>14509.153855411902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63-4BDB-8811-45E23D73DC52}"/>
            </c:ext>
          </c:extLst>
        </c:ser>
        <c:ser>
          <c:idx val="4"/>
          <c:order val="4"/>
          <c:tx>
            <c:strRef>
              <c:f>cgdppc!$F$1</c:f>
              <c:strCache>
                <c:ptCount val="1"/>
                <c:pt idx="0">
                  <c:v>Montenegro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cgdppc!$A$2:$A$68</c:f>
              <c:numCache>
                <c:formatCode>General</c:formatCode>
                <c:ptCount val="67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  <c:pt idx="63">
                  <c:v>2015</c:v>
                </c:pt>
                <c:pt idx="64">
                  <c:v>2016</c:v>
                </c:pt>
                <c:pt idx="65">
                  <c:v>2017</c:v>
                </c:pt>
                <c:pt idx="66">
                  <c:v>2018</c:v>
                </c:pt>
              </c:numCache>
            </c:numRef>
          </c:cat>
          <c:val>
            <c:numRef>
              <c:f>cgdppc!$F$2:$F$68</c:f>
              <c:numCache>
                <c:formatCode>General</c:formatCode>
                <c:ptCount val="67"/>
                <c:pt idx="0">
                  <c:v>3175</c:v>
                </c:pt>
                <c:pt idx="1">
                  <c:v>2794</c:v>
                </c:pt>
                <c:pt idx="2">
                  <c:v>2815</c:v>
                </c:pt>
                <c:pt idx="3">
                  <c:v>3737</c:v>
                </c:pt>
                <c:pt idx="4">
                  <c:v>3392</c:v>
                </c:pt>
                <c:pt idx="5">
                  <c:v>3782</c:v>
                </c:pt>
                <c:pt idx="6">
                  <c:v>3688</c:v>
                </c:pt>
                <c:pt idx="7">
                  <c:v>3916</c:v>
                </c:pt>
                <c:pt idx="8">
                  <c:v>4339</c:v>
                </c:pt>
                <c:pt idx="9">
                  <c:v>5200</c:v>
                </c:pt>
                <c:pt idx="10">
                  <c:v>5067</c:v>
                </c:pt>
                <c:pt idx="11">
                  <c:v>5725</c:v>
                </c:pt>
                <c:pt idx="12">
                  <c:v>6641</c:v>
                </c:pt>
                <c:pt idx="13">
                  <c:v>6765</c:v>
                </c:pt>
                <c:pt idx="14">
                  <c:v>7026</c:v>
                </c:pt>
                <c:pt idx="15">
                  <c:v>7109</c:v>
                </c:pt>
                <c:pt idx="16">
                  <c:v>7404</c:v>
                </c:pt>
                <c:pt idx="17">
                  <c:v>8091</c:v>
                </c:pt>
                <c:pt idx="18">
                  <c:v>8644</c:v>
                </c:pt>
                <c:pt idx="19">
                  <c:v>8887</c:v>
                </c:pt>
                <c:pt idx="20">
                  <c:v>9264</c:v>
                </c:pt>
                <c:pt idx="21">
                  <c:v>9143</c:v>
                </c:pt>
                <c:pt idx="22">
                  <c:v>9600</c:v>
                </c:pt>
                <c:pt idx="23">
                  <c:v>9810</c:v>
                </c:pt>
                <c:pt idx="24">
                  <c:v>10216</c:v>
                </c:pt>
                <c:pt idx="25">
                  <c:v>11209</c:v>
                </c:pt>
                <c:pt idx="26">
                  <c:v>11716</c:v>
                </c:pt>
                <c:pt idx="27">
                  <c:v>11607</c:v>
                </c:pt>
                <c:pt idx="28">
                  <c:v>14223</c:v>
                </c:pt>
                <c:pt idx="29">
                  <c:v>13589</c:v>
                </c:pt>
                <c:pt idx="30">
                  <c:v>13864</c:v>
                </c:pt>
                <c:pt idx="31">
                  <c:v>13542</c:v>
                </c:pt>
                <c:pt idx="32">
                  <c:v>13931</c:v>
                </c:pt>
                <c:pt idx="33">
                  <c:v>13889</c:v>
                </c:pt>
                <c:pt idx="34">
                  <c:v>14274</c:v>
                </c:pt>
                <c:pt idx="35">
                  <c:v>13511</c:v>
                </c:pt>
                <c:pt idx="36">
                  <c:v>12989</c:v>
                </c:pt>
                <c:pt idx="37">
                  <c:v>12953</c:v>
                </c:pt>
                <c:pt idx="38">
                  <c:v>11755</c:v>
                </c:pt>
                <c:pt idx="39">
                  <c:v>10558</c:v>
                </c:pt>
                <c:pt idx="40">
                  <c:v>7500</c:v>
                </c:pt>
                <c:pt idx="41">
                  <c:v>4659</c:v>
                </c:pt>
                <c:pt idx="42">
                  <c:v>4632</c:v>
                </c:pt>
                <c:pt idx="43">
                  <c:v>5188</c:v>
                </c:pt>
                <c:pt idx="44">
                  <c:v>6500</c:v>
                </c:pt>
                <c:pt idx="45">
                  <c:v>6949</c:v>
                </c:pt>
                <c:pt idx="46">
                  <c:v>7492</c:v>
                </c:pt>
                <c:pt idx="47">
                  <c:v>6823</c:v>
                </c:pt>
                <c:pt idx="48">
                  <c:v>7182</c:v>
                </c:pt>
                <c:pt idx="49">
                  <c:v>7743</c:v>
                </c:pt>
                <c:pt idx="50">
                  <c:v>7614</c:v>
                </c:pt>
                <c:pt idx="51">
                  <c:v>7885</c:v>
                </c:pt>
                <c:pt idx="52">
                  <c:v>8368</c:v>
                </c:pt>
                <c:pt idx="53">
                  <c:v>8951</c:v>
                </c:pt>
                <c:pt idx="54">
                  <c:v>11725</c:v>
                </c:pt>
                <c:pt idx="55">
                  <c:v>13656</c:v>
                </c:pt>
                <c:pt idx="56">
                  <c:v>15054</c:v>
                </c:pt>
                <c:pt idx="57">
                  <c:v>14296</c:v>
                </c:pt>
                <c:pt idx="58">
                  <c:v>14536</c:v>
                </c:pt>
                <c:pt idx="59">
                  <c:v>15747</c:v>
                </c:pt>
                <c:pt idx="60">
                  <c:v>15709</c:v>
                </c:pt>
                <c:pt idx="61">
                  <c:v>16357</c:v>
                </c:pt>
                <c:pt idx="62">
                  <c:v>16903</c:v>
                </c:pt>
                <c:pt idx="63">
                  <c:v>17738</c:v>
                </c:pt>
                <c:pt idx="64">
                  <c:v>18244</c:v>
                </c:pt>
                <c:pt idx="65" formatCode="_(* #,##0_);_(* \(#,##0\);_(* &quot;-&quot;??_);_(@_)">
                  <c:v>18764.434321795015</c:v>
                </c:pt>
                <c:pt idx="66" formatCode="_(* #,##0_);_(* \(#,##0\);_(* &quot;-&quot;??_);_(@_)">
                  <c:v>19299.714723578098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63-4BDB-8811-45E23D73DC52}"/>
            </c:ext>
          </c:extLst>
        </c:ser>
        <c:ser>
          <c:idx val="5"/>
          <c:order val="5"/>
          <c:tx>
            <c:strRef>
              <c:f>cgdppc!$G$1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cgdppc!$A$2:$A$68</c:f>
              <c:numCache>
                <c:formatCode>General</c:formatCode>
                <c:ptCount val="67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  <c:pt idx="63">
                  <c:v>2015</c:v>
                </c:pt>
                <c:pt idx="64">
                  <c:v>2016</c:v>
                </c:pt>
                <c:pt idx="65">
                  <c:v>2017</c:v>
                </c:pt>
                <c:pt idx="66">
                  <c:v>2018</c:v>
                </c:pt>
              </c:numCache>
            </c:numRef>
          </c:cat>
          <c:val>
            <c:numRef>
              <c:f>cgdppc!$G$2:$G$68</c:f>
              <c:numCache>
                <c:formatCode>General</c:formatCode>
                <c:ptCount val="67"/>
                <c:pt idx="0">
                  <c:v>3625</c:v>
                </c:pt>
                <c:pt idx="1">
                  <c:v>3785</c:v>
                </c:pt>
                <c:pt idx="2">
                  <c:v>4260</c:v>
                </c:pt>
                <c:pt idx="3">
                  <c:v>4610</c:v>
                </c:pt>
                <c:pt idx="4">
                  <c:v>4506</c:v>
                </c:pt>
                <c:pt idx="5">
                  <c:v>5006</c:v>
                </c:pt>
                <c:pt idx="6">
                  <c:v>5534</c:v>
                </c:pt>
                <c:pt idx="7">
                  <c:v>5810</c:v>
                </c:pt>
                <c:pt idx="8">
                  <c:v>6604</c:v>
                </c:pt>
                <c:pt idx="9">
                  <c:v>7151</c:v>
                </c:pt>
                <c:pt idx="10">
                  <c:v>7399</c:v>
                </c:pt>
                <c:pt idx="11">
                  <c:v>8176</c:v>
                </c:pt>
                <c:pt idx="12">
                  <c:v>8870</c:v>
                </c:pt>
                <c:pt idx="13">
                  <c:v>8837</c:v>
                </c:pt>
                <c:pt idx="14">
                  <c:v>9243</c:v>
                </c:pt>
                <c:pt idx="15">
                  <c:v>9459</c:v>
                </c:pt>
                <c:pt idx="16">
                  <c:v>9974</c:v>
                </c:pt>
                <c:pt idx="17">
                  <c:v>10852</c:v>
                </c:pt>
                <c:pt idx="18">
                  <c:v>11800</c:v>
                </c:pt>
                <c:pt idx="19">
                  <c:v>12586</c:v>
                </c:pt>
                <c:pt idx="20">
                  <c:v>13151</c:v>
                </c:pt>
                <c:pt idx="21">
                  <c:v>13898</c:v>
                </c:pt>
                <c:pt idx="22">
                  <c:v>15134</c:v>
                </c:pt>
                <c:pt idx="23">
                  <c:v>15857</c:v>
                </c:pt>
                <c:pt idx="24">
                  <c:v>16094</c:v>
                </c:pt>
                <c:pt idx="25">
                  <c:v>17138</c:v>
                </c:pt>
                <c:pt idx="26">
                  <c:v>18446</c:v>
                </c:pt>
                <c:pt idx="27">
                  <c:v>19693</c:v>
                </c:pt>
                <c:pt idx="28">
                  <c:v>19494</c:v>
                </c:pt>
                <c:pt idx="29">
                  <c:v>19290</c:v>
                </c:pt>
                <c:pt idx="30">
                  <c:v>18926</c:v>
                </c:pt>
                <c:pt idx="31">
                  <c:v>18848</c:v>
                </c:pt>
                <c:pt idx="32">
                  <c:v>19033</c:v>
                </c:pt>
                <c:pt idx="33">
                  <c:v>19044</c:v>
                </c:pt>
                <c:pt idx="34">
                  <c:v>19466</c:v>
                </c:pt>
                <c:pt idx="35">
                  <c:v>19217</c:v>
                </c:pt>
                <c:pt idx="36">
                  <c:v>18509</c:v>
                </c:pt>
                <c:pt idx="37">
                  <c:v>18282</c:v>
                </c:pt>
                <c:pt idx="38">
                  <c:v>16675</c:v>
                </c:pt>
                <c:pt idx="39">
                  <c:v>15353</c:v>
                </c:pt>
                <c:pt idx="40">
                  <c:v>14697</c:v>
                </c:pt>
                <c:pt idx="41">
                  <c:v>15802</c:v>
                </c:pt>
                <c:pt idx="42">
                  <c:v>16925</c:v>
                </c:pt>
                <c:pt idx="43">
                  <c:v>18710</c:v>
                </c:pt>
                <c:pt idx="44">
                  <c:v>19280</c:v>
                </c:pt>
                <c:pt idx="45">
                  <c:v>19941</c:v>
                </c:pt>
                <c:pt idx="46">
                  <c:v>20192</c:v>
                </c:pt>
                <c:pt idx="47">
                  <c:v>20854</c:v>
                </c:pt>
                <c:pt idx="48">
                  <c:v>21555</c:v>
                </c:pt>
                <c:pt idx="49">
                  <c:v>21845</c:v>
                </c:pt>
                <c:pt idx="50">
                  <c:v>22665</c:v>
                </c:pt>
                <c:pt idx="51">
                  <c:v>22656</c:v>
                </c:pt>
                <c:pt idx="52">
                  <c:v>23639</c:v>
                </c:pt>
                <c:pt idx="53">
                  <c:v>24405</c:v>
                </c:pt>
                <c:pt idx="54">
                  <c:v>24833</c:v>
                </c:pt>
                <c:pt idx="55">
                  <c:v>25897</c:v>
                </c:pt>
                <c:pt idx="56">
                  <c:v>27380</c:v>
                </c:pt>
                <c:pt idx="57">
                  <c:v>25973</c:v>
                </c:pt>
                <c:pt idx="58">
                  <c:v>25660</c:v>
                </c:pt>
                <c:pt idx="59">
                  <c:v>26004</c:v>
                </c:pt>
                <c:pt idx="60">
                  <c:v>26022</c:v>
                </c:pt>
                <c:pt idx="61">
                  <c:v>26062</c:v>
                </c:pt>
                <c:pt idx="62">
                  <c:v>27462</c:v>
                </c:pt>
                <c:pt idx="63">
                  <c:v>28077</c:v>
                </c:pt>
                <c:pt idx="64">
                  <c:v>28761</c:v>
                </c:pt>
                <c:pt idx="65" formatCode="_(* #,##0_);_(* \(#,##0\);_(* &quot;-&quot;??_);_(@_)">
                  <c:v>29461.663318730636</c:v>
                </c:pt>
                <c:pt idx="66" formatCode="_(* #,##0_);_(* \(#,##0\);_(* &quot;-&quot;??_);_(@_)">
                  <c:v>30179.395900915762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63-4BDB-8811-45E23D73D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8792776"/>
        <c:axId val="878793104"/>
      </c:lineChart>
      <c:catAx>
        <c:axId val="87879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793104"/>
        <c:crosses val="autoZero"/>
        <c:auto val="1"/>
        <c:lblAlgn val="ctr"/>
        <c:lblOffset val="100"/>
        <c:noMultiLvlLbl val="0"/>
      </c:catAx>
      <c:valAx>
        <c:axId val="878793104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7927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Remittances,</a:t>
            </a:r>
            <a:r>
              <a:rPr lang="sr-Latn-RS" baseline="0"/>
              <a:t> 2010-2020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80436934155445E-2"/>
          <c:y val="0.11410221312126559"/>
          <c:w val="0.93406659157274041"/>
          <c:h val="0.77978356060588683"/>
        </c:manualLayout>
      </c:layout>
      <c:lineChart>
        <c:grouping val="standard"/>
        <c:varyColors val="0"/>
        <c:ser>
          <c:idx val="0"/>
          <c:order val="0"/>
          <c:tx>
            <c:strRef>
              <c:f>'Inward remittance flows'!$A$2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'Inward remittance flows'!$B$1:$L$1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2020e</c:v>
                </c:pt>
              </c:strCache>
            </c:strRef>
          </c:cat>
          <c:val>
            <c:numRef>
              <c:f>'Inward remittance flows'!$B$2:$L$2</c:f>
              <c:numCache>
                <c:formatCode>#,##0</c:formatCode>
                <c:ptCount val="11"/>
                <c:pt idx="0">
                  <c:v>1822.3048470247143</c:v>
                </c:pt>
                <c:pt idx="1">
                  <c:v>1958.2301996297401</c:v>
                </c:pt>
                <c:pt idx="2">
                  <c:v>1845.7153767000977</c:v>
                </c:pt>
                <c:pt idx="3">
                  <c:v>1957.9874701827071</c:v>
                </c:pt>
                <c:pt idx="4">
                  <c:v>2107.1397245689286</c:v>
                </c:pt>
                <c:pt idx="5">
                  <c:v>1801.1119579124793</c:v>
                </c:pt>
                <c:pt idx="6">
                  <c:v>1845.9950971247627</c:v>
                </c:pt>
                <c:pt idx="7">
                  <c:v>2016.8726949404406</c:v>
                </c:pt>
                <c:pt idx="8">
                  <c:v>2262.8769544990664</c:v>
                </c:pt>
                <c:pt idx="9">
                  <c:v>2261.2108564088689</c:v>
                </c:pt>
                <c:pt idx="10">
                  <c:v>1811.396870061772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7D-4575-933B-960CA3C314D0}"/>
            </c:ext>
          </c:extLst>
        </c:ser>
        <c:ser>
          <c:idx val="1"/>
          <c:order val="1"/>
          <c:tx>
            <c:strRef>
              <c:f>'Inward remittance flows'!$A$3</c:f>
              <c:strCache>
                <c:ptCount val="1"/>
                <c:pt idx="0">
                  <c:v>Croatia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'Inward remittance flows'!$B$1:$L$1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2020e</c:v>
                </c:pt>
              </c:strCache>
            </c:strRef>
          </c:cat>
          <c:val>
            <c:numRef>
              <c:f>'Inward remittance flows'!$B$3:$L$3</c:f>
              <c:numCache>
                <c:formatCode>#,##0</c:formatCode>
                <c:ptCount val="11"/>
                <c:pt idx="0">
                  <c:v>2287.0506823297328</c:v>
                </c:pt>
                <c:pt idx="1">
                  <c:v>2524.0365662531949</c:v>
                </c:pt>
                <c:pt idx="2">
                  <c:v>2084.700260030801</c:v>
                </c:pt>
                <c:pt idx="3">
                  <c:v>2174.198360724642</c:v>
                </c:pt>
                <c:pt idx="4">
                  <c:v>2617.3734843381062</c:v>
                </c:pt>
                <c:pt idx="5">
                  <c:v>2520.8361364902976</c:v>
                </c:pt>
                <c:pt idx="6">
                  <c:v>3022.4694722719951</c:v>
                </c:pt>
                <c:pt idx="7">
                  <c:v>3430.4823083986371</c:v>
                </c:pt>
                <c:pt idx="8">
                  <c:v>3807.9302766252026</c:v>
                </c:pt>
                <c:pt idx="9">
                  <c:v>4032.5782182999355</c:v>
                </c:pt>
                <c:pt idx="10">
                  <c:v>3976.496446642469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7D-4575-933B-960CA3C314D0}"/>
            </c:ext>
          </c:extLst>
        </c:ser>
        <c:ser>
          <c:idx val="2"/>
          <c:order val="2"/>
          <c:tx>
            <c:strRef>
              <c:f>'Inward remittance flows'!$A$4</c:f>
              <c:strCache>
                <c:ptCount val="1"/>
                <c:pt idx="0">
                  <c:v>Montenegro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'Inward remittance flows'!$B$1:$L$1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2020e</c:v>
                </c:pt>
              </c:strCache>
            </c:strRef>
          </c:cat>
          <c:val>
            <c:numRef>
              <c:f>'Inward remittance flows'!$B$4:$L$4</c:f>
              <c:numCache>
                <c:formatCode>#,##0</c:formatCode>
                <c:ptCount val="11"/>
                <c:pt idx="0">
                  <c:v>416</c:v>
                </c:pt>
                <c:pt idx="1">
                  <c:v>509.60773222052831</c:v>
                </c:pt>
                <c:pt idx="2">
                  <c:v>507.50092144348059</c:v>
                </c:pt>
                <c:pt idx="3">
                  <c:v>545.30844005360063</c:v>
                </c:pt>
                <c:pt idx="4">
                  <c:v>543.3541885526563</c:v>
                </c:pt>
                <c:pt idx="5">
                  <c:v>469.73465233456579</c:v>
                </c:pt>
                <c:pt idx="6">
                  <c:v>480.84412910126878</c:v>
                </c:pt>
                <c:pt idx="7">
                  <c:v>522.99731349104025</c:v>
                </c:pt>
                <c:pt idx="8">
                  <c:v>588.90794156745244</c:v>
                </c:pt>
                <c:pt idx="9">
                  <c:v>584.31552191743526</c:v>
                </c:pt>
                <c:pt idx="10">
                  <c:v>600.69738956735046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7D-4575-933B-960CA3C314D0}"/>
            </c:ext>
          </c:extLst>
        </c:ser>
        <c:ser>
          <c:idx val="3"/>
          <c:order val="3"/>
          <c:tx>
            <c:strRef>
              <c:f>'Inward remittance flows'!$A$5</c:f>
              <c:strCache>
                <c:ptCount val="1"/>
                <c:pt idx="0">
                  <c:v>North Macedonia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'Inward remittance flows'!$B$1:$L$1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2020e</c:v>
                </c:pt>
              </c:strCache>
            </c:strRef>
          </c:cat>
          <c:val>
            <c:numRef>
              <c:f>'Inward remittance flows'!$B$5:$L$5</c:f>
              <c:numCache>
                <c:formatCode>#,##0</c:formatCode>
                <c:ptCount val="11"/>
                <c:pt idx="0">
                  <c:v>387.93115699999998</c:v>
                </c:pt>
                <c:pt idx="1">
                  <c:v>434.12444700000003</c:v>
                </c:pt>
                <c:pt idx="2">
                  <c:v>394.15357400000005</c:v>
                </c:pt>
                <c:pt idx="3">
                  <c:v>376.06821690000004</c:v>
                </c:pt>
                <c:pt idx="4">
                  <c:v>366.51860099999999</c:v>
                </c:pt>
                <c:pt idx="5">
                  <c:v>306.65677499999998</c:v>
                </c:pt>
                <c:pt idx="6">
                  <c:v>290.83802200000002</c:v>
                </c:pt>
                <c:pt idx="7">
                  <c:v>314.49934300000001</c:v>
                </c:pt>
                <c:pt idx="8">
                  <c:v>344.45446200000004</c:v>
                </c:pt>
                <c:pt idx="9">
                  <c:v>317.08813699999996</c:v>
                </c:pt>
                <c:pt idx="10">
                  <c:v>412.880382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7D-4575-933B-960CA3C314D0}"/>
            </c:ext>
          </c:extLst>
        </c:ser>
        <c:ser>
          <c:idx val="4"/>
          <c:order val="4"/>
          <c:tx>
            <c:strRef>
              <c:f>'Inward remittance flows'!$A$6</c:f>
              <c:strCache>
                <c:ptCount val="1"/>
                <c:pt idx="0">
                  <c:v>Serbia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'Inward remittance flows'!$B$1:$L$1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2020e</c:v>
                </c:pt>
              </c:strCache>
            </c:strRef>
          </c:cat>
          <c:val>
            <c:numRef>
              <c:f>'Inward remittance flows'!$B$6:$L$6</c:f>
              <c:numCache>
                <c:formatCode>#,##0</c:formatCode>
                <c:ptCount val="11"/>
                <c:pt idx="0">
                  <c:v>4117.446496114313</c:v>
                </c:pt>
                <c:pt idx="1">
                  <c:v>3960.9702721747849</c:v>
                </c:pt>
                <c:pt idx="2">
                  <c:v>3546.4551398760946</c:v>
                </c:pt>
                <c:pt idx="3">
                  <c:v>4024.7943070054735</c:v>
                </c:pt>
                <c:pt idx="4">
                  <c:v>3696.031997171277</c:v>
                </c:pt>
                <c:pt idx="5">
                  <c:v>3370.4355040596274</c:v>
                </c:pt>
                <c:pt idx="6">
                  <c:v>3205.3717338393776</c:v>
                </c:pt>
                <c:pt idx="7">
                  <c:v>3589.6292823923104</c:v>
                </c:pt>
                <c:pt idx="8">
                  <c:v>4445.6068670871946</c:v>
                </c:pt>
                <c:pt idx="9">
                  <c:v>4237.9259008037188</c:v>
                </c:pt>
                <c:pt idx="10">
                  <c:v>3868.5216475130501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7D-4575-933B-960CA3C314D0}"/>
            </c:ext>
          </c:extLst>
        </c:ser>
        <c:ser>
          <c:idx val="5"/>
          <c:order val="5"/>
          <c:tx>
            <c:strRef>
              <c:f>'Inward remittance flows'!$A$7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'Inward remittance flows'!$B$1:$L$1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2020e</c:v>
                </c:pt>
              </c:strCache>
            </c:strRef>
          </c:cat>
          <c:val>
            <c:numRef>
              <c:f>'Inward remittance flows'!$B$7:$L$7</c:f>
              <c:numCache>
                <c:formatCode>#,##0</c:formatCode>
                <c:ptCount val="11"/>
                <c:pt idx="0">
                  <c:v>164.46651832453094</c:v>
                </c:pt>
                <c:pt idx="1">
                  <c:v>210.35006295402439</c:v>
                </c:pt>
                <c:pt idx="2">
                  <c:v>249.08670024032926</c:v>
                </c:pt>
                <c:pt idx="3">
                  <c:v>314.08254146890079</c:v>
                </c:pt>
                <c:pt idx="4">
                  <c:v>373.32849007896374</c:v>
                </c:pt>
                <c:pt idx="5">
                  <c:v>399.5064545620213</c:v>
                </c:pt>
                <c:pt idx="6">
                  <c:v>451.97577671120285</c:v>
                </c:pt>
                <c:pt idx="7">
                  <c:v>501.99947561926166</c:v>
                </c:pt>
                <c:pt idx="8">
                  <c:v>579.40580953784911</c:v>
                </c:pt>
                <c:pt idx="9">
                  <c:v>610.51132138904336</c:v>
                </c:pt>
                <c:pt idx="10">
                  <c:v>557.58847982263774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7D-4575-933B-960CA3C31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661048"/>
        <c:axId val="945431080"/>
      </c:lineChart>
      <c:catAx>
        <c:axId val="975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431080"/>
        <c:crosses val="autoZero"/>
        <c:auto val="1"/>
        <c:lblAlgn val="ctr"/>
        <c:lblOffset val="100"/>
        <c:noMultiLvlLbl val="0"/>
      </c:catAx>
      <c:valAx>
        <c:axId val="94543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6610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31D0-0840-4499-A86A-A85296925FF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B702-C108-4676-AD9A-EF72F524E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6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8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6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7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55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5" r:id="rId6"/>
    <p:sldLayoutId id="2147483676" r:id="rId7"/>
    <p:sldLayoutId id="2147483677" r:id="rId8"/>
    <p:sldLayoutId id="2147483685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albania.org/rc/doc/vii_serbia_1_15412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albania.org/rc/doc/vii_serbia_1_15412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albania.org/rc/doc/vii_serbia_1_15412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shtreber.com/kraljevina-jugoslav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aksija.com/author/predrag-rajsic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scanik.net/author/mijat-lakicevi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uhistorija.com/serbian/ekonomija_txt0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news/press-release/2020/04/22/world-bank-predicts-sharpest-decline-of-remittances-in-recent-history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mmm5Wyu1OU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ar.rs/2021/06/11/ekonomski-bi-se-isplatilo-sacuvati-jugoslaviju/" TargetMode="External"/><Relationship Id="rId2" Type="http://schemas.openxmlformats.org/officeDocument/2006/relationships/hyperlink" Target="https://liberalniforum.com/2016/04/19/ekonomska-smrt-jugoslavije-prethodila-je-politicko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muse.jhu.edu/book/473/pdf" TargetMode="External"/><Relationship Id="rId13" Type="http://schemas.openxmlformats.org/officeDocument/2006/relationships/hyperlink" Target="https://liberalniforum.com/2016/04/19/ekonomska-smrt-jugoslavije-prethodila-je-politickoj/" TargetMode="External"/><Relationship Id="rId3" Type="http://schemas.openxmlformats.org/officeDocument/2006/relationships/hyperlink" Target="https://books.google.rs/books?hl=en&amp;lr=&amp;id=MJJOAAAAIAAJ&amp;oi=fnd&amp;pg=PA1&amp;ots=J-ZcBBCzVj&amp;sig=0aI_8tFVBX4_tHBZ6dZvjQHHF04&amp;redir_esc=y#v=onepage&amp;q&amp;f=false" TargetMode="External"/><Relationship Id="rId7" Type="http://schemas.openxmlformats.org/officeDocument/2006/relationships/hyperlink" Target="https://pescanik.net/sta-je-istina-o-privrednom-rastu-sfr-jugoslavije/" TargetMode="External"/><Relationship Id="rId12" Type="http://schemas.openxmlformats.org/officeDocument/2006/relationships/hyperlink" Target="http://katalaksija.com/author/predrag-rajsic/" TargetMode="External"/><Relationship Id="rId2" Type="http://schemas.openxmlformats.org/officeDocument/2006/relationships/hyperlink" Target="https://etheses.whiterose.ac.uk/17519/7/Stefan%20Nikolic_PhD_Economics_2017_revis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ndeks-clanci.ceon.rs/data/pdf/1820-3159/2016/1820-31591603021G.pdf" TargetMode="External"/><Relationship Id="rId11" Type="http://schemas.openxmlformats.org/officeDocument/2006/relationships/hyperlink" Target="https://miltonfriedman.hoover.org/objects/52216/report-on-yugoslavia-and-italy" TargetMode="External"/><Relationship Id="rId5" Type="http://schemas.openxmlformats.org/officeDocument/2006/relationships/hyperlink" Target="http://udi.rs/wp-content/uploads/2020/01/05.-b_mijatovic_2013_3.pdf" TargetMode="External"/><Relationship Id="rId10" Type="http://schemas.openxmlformats.org/officeDocument/2006/relationships/hyperlink" Target="http://www.doiserbia.nb.rs/img/doi/0025-8555/2005/0025-85550502121P.pdf" TargetMode="External"/><Relationship Id="rId4" Type="http://schemas.openxmlformats.org/officeDocument/2006/relationships/hyperlink" Target="https://www.bankofalbania.org/rc/doc/vii_serbia_1_15412.pdf" TargetMode="External"/><Relationship Id="rId9" Type="http://schemas.openxmlformats.org/officeDocument/2006/relationships/hyperlink" Target="file:///C:\Users\dpopo\Desktop\Danica%20Popovic\Downloads\gnjatovic_tcm16-80919%20(2)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reuters.com/article/emerging-markets-balkans-idUSL8N1QG3H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acebook.com/ninonline/posts/1611610695575938/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mm5Wyu1O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ninonline/posts/1611610695575938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s://etheses.whiterose.ac.uk/17519/7/Stefan%20Nikolic_PhD_Economics_2017_revised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albania.org/rc/doc/vii_serbia_1_15412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albania.org/rc/doc/vii_serbia_1_15412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4CF648-5CB3-49E4-BE34-8A059890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E559C-09DA-4586-86C9-F3C05D9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056B9-1697-4ACD-AE84-F0C0A59F1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12424"/>
            <a:ext cx="4116035" cy="2387600"/>
          </a:xfrm>
        </p:spPr>
        <p:txBody>
          <a:bodyPr>
            <a:noAutofit/>
          </a:bodyPr>
          <a:lstStyle/>
          <a:p>
            <a:pPr algn="l"/>
            <a:r>
              <a:rPr lang="en-GB" sz="36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economic trajectory of the Yugoslav-space: </a:t>
            </a:r>
            <a:br>
              <a:rPr lang="sr-Latn-RS" sz="28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58C8-86E5-4F15-8539-D53C1D623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02038"/>
            <a:ext cx="4116035" cy="1655762"/>
          </a:xfrm>
        </p:spPr>
        <p:txBody>
          <a:bodyPr>
            <a:normAutofit/>
          </a:bodyPr>
          <a:lstStyle/>
          <a:p>
            <a:pPr algn="l"/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growth, welfare, and socio-economic prosperity/wellbeing over the past century </a:t>
            </a:r>
            <a:br>
              <a:rPr lang="sr-Latn-R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AA7ECE-DB5E-48B2-9EF4-7EEAF123B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445" y="0"/>
            <a:ext cx="3435555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B4E80-C571-41A6-BC8A-968D8C75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0"/>
            <a:ext cx="3429000" cy="3429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C072E0C-5768-4B45-A438-DFFA8AF4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9722" y="-3600"/>
            <a:ext cx="3429000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4F422E-435A-4694-BE6E-B4968E79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DE9F60-E2BA-44E6-8C5B-A51B1929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2430862-1B4A-470B-8AD3-780215B6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168F1C9-4999-4AA2-A916-26FD96868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8260" y="3429000"/>
            <a:ext cx="3429000" cy="342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3675F00-E0D8-46A1-8D34-D3D68156D01D}"/>
              </a:ext>
            </a:extLst>
          </p:cNvPr>
          <p:cNvSpPr txBox="1">
            <a:spLocks/>
          </p:cNvSpPr>
          <p:nvPr/>
        </p:nvSpPr>
        <p:spPr>
          <a:xfrm>
            <a:off x="782213" y="5003297"/>
            <a:ext cx="4285898" cy="165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sr-Latn-R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 Danica Popović</a:t>
            </a:r>
          </a:p>
          <a:p>
            <a:pPr algn="l"/>
            <a:br>
              <a:rPr lang="sr-Latn-R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Belgrade, Faculty of Economics</a:t>
            </a:r>
          </a:p>
          <a:p>
            <a:pPr algn="l"/>
            <a:endParaRPr lang="sr-Latn-RS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EDD86-C9D4-4F33-8B44-E7F38BF5F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8864" y="5330141"/>
            <a:ext cx="3416653" cy="1527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446B5-11AB-4D5A-8A19-D4BCB81141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7676" y="-14445"/>
            <a:ext cx="6876131" cy="371745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289CFBC-5E27-4833-98BA-0C8E8077BA33}"/>
              </a:ext>
            </a:extLst>
          </p:cNvPr>
          <p:cNvSpPr txBox="1">
            <a:spLocks/>
          </p:cNvSpPr>
          <p:nvPr/>
        </p:nvSpPr>
        <p:spPr>
          <a:xfrm>
            <a:off x="9378593" y="5453351"/>
            <a:ext cx="3252331" cy="165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Latn-RS" sz="1400" dirty="0"/>
          </a:p>
          <a:p>
            <a:pPr algn="l"/>
            <a:endParaRPr lang="sr-Latn-RS" sz="1400" dirty="0"/>
          </a:p>
          <a:p>
            <a:pPr algn="l"/>
            <a:r>
              <a:rPr lang="en-US" sz="1400" dirty="0"/>
              <a:t>Copenhagen Business School (CBS) </a:t>
            </a:r>
            <a:endParaRPr lang="sr-Latn-RS" sz="1400" dirty="0"/>
          </a:p>
          <a:p>
            <a:pPr algn="l"/>
            <a:r>
              <a:rPr lang="en-US" sz="1400" dirty="0"/>
              <a:t>November 11, 2021.</a:t>
            </a:r>
            <a:endParaRPr lang="sr-Latn-RS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52" name="Picture 28" descr="Pasoš Kraljevine Jugoslavije: Poruka iseljenicima — Yu NoStAlGiJa —">
            <a:extLst>
              <a:ext uri="{FF2B5EF4-FFF2-40B4-BE49-F238E27FC236}">
                <a16:creationId xmlns:a16="http://schemas.microsoft.com/office/drawing/2014/main" id="{370BB65F-5973-4A7D-A4BD-10306E99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32" y="3301"/>
            <a:ext cx="5483096" cy="36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DDA7AA-B5CC-491B-9F11-C02D8AE9A0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9449" b="55460"/>
          <a:stretch/>
        </p:blipFill>
        <p:spPr>
          <a:xfrm>
            <a:off x="5294563" y="5453351"/>
            <a:ext cx="3434901" cy="1399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DDB49-554E-4D8C-9702-53F38A0547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6231" y="3703010"/>
            <a:ext cx="3252331" cy="166856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AA2578-F18D-4C8E-8E4C-5D5FD82394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9449" b="55460"/>
          <a:stretch/>
        </p:blipFill>
        <p:spPr>
          <a:xfrm>
            <a:off x="5307676" y="3680282"/>
            <a:ext cx="3434901" cy="1890785"/>
          </a:xfrm>
          <a:prstGeom prst="rect">
            <a:avLst/>
          </a:prstGeom>
        </p:spPr>
      </p:pic>
      <p:pic>
        <p:nvPicPr>
          <p:cNvPr id="28" name="Picture 16" descr="See the source image">
            <a:extLst>
              <a:ext uri="{FF2B5EF4-FFF2-40B4-BE49-F238E27FC236}">
                <a16:creationId xmlns:a16="http://schemas.microsoft.com/office/drawing/2014/main" id="{8164BB18-D755-47C2-8077-658D47CE4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2830" r="2352" b="50627"/>
          <a:stretch/>
        </p:blipFill>
        <p:spPr bwMode="auto">
          <a:xfrm>
            <a:off x="5310415" y="3665837"/>
            <a:ext cx="3716300" cy="1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ECF7-B961-4E18-A281-86041C99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86" y="191951"/>
            <a:ext cx="597144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400" dirty="0"/>
              <a:t>      GOLDEN STANDARD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BFC7-741B-4DBA-A229-30C016D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318" y="1825625"/>
            <a:ext cx="561944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/>
              <a:t>Currency unification </a:t>
            </a:r>
            <a:r>
              <a:rPr lang="ru-RU" dirty="0"/>
              <a:t>1920. </a:t>
            </a:r>
            <a:endParaRPr lang="sr-Latn-RS" dirty="0"/>
          </a:p>
          <a:p>
            <a:pPr marL="457200" lvl="1" indent="0">
              <a:buNone/>
            </a:pPr>
            <a:endParaRPr lang="sr-Latn-RS" sz="2000" dirty="0"/>
          </a:p>
          <a:p>
            <a:r>
              <a:rPr lang="sr-Latn-RS" sz="2200" dirty="0"/>
              <a:t> a </a:t>
            </a:r>
            <a:r>
              <a:rPr lang="en-GB" sz="2200" dirty="0"/>
              <a:t>wish for foreign borrowing </a:t>
            </a:r>
            <a:r>
              <a:rPr lang="sr-Latn-RS" sz="2200" dirty="0"/>
              <a:t>-</a:t>
            </a:r>
            <a:r>
              <a:rPr lang="en-GB" sz="2200" dirty="0"/>
              <a:t>the main economic rationale for joining the gold standard</a:t>
            </a:r>
            <a:endParaRPr lang="sr-Latn-RS" sz="2200" dirty="0"/>
          </a:p>
          <a:p>
            <a:pPr lvl="1"/>
            <a:endParaRPr lang="sr-Latn-RS" sz="2000" dirty="0"/>
          </a:p>
          <a:p>
            <a:pPr marL="342900" indent="-342900"/>
            <a:r>
              <a:rPr lang="sr-Latn-RS" sz="2200" dirty="0"/>
              <a:t>Dinar as a legal tender (</a:t>
            </a:r>
            <a:r>
              <a:rPr lang="en-GB" sz="2200" dirty="0"/>
              <a:t>replacing the former crown of the Habsburg Monarchy</a:t>
            </a:r>
            <a:r>
              <a:rPr lang="sr-Latn-RS" sz="2200" dirty="0"/>
              <a:t>– 4:1)</a:t>
            </a:r>
          </a:p>
          <a:p>
            <a:pPr lvl="3"/>
            <a:r>
              <a:rPr lang="sr-Latn-RS" sz="1800" dirty="0"/>
              <a:t>The main isuue was  - redistribution </a:t>
            </a:r>
          </a:p>
          <a:p>
            <a:pPr lvl="3"/>
            <a:r>
              <a:rPr lang="sr-Latn-RS" sz="1800" dirty="0"/>
              <a:t>The two areas were trying to maximise their stance </a:t>
            </a:r>
          </a:p>
          <a:p>
            <a:pPr lvl="2"/>
            <a:r>
              <a:rPr lang="sr-Latn-RS" sz="2600" dirty="0"/>
              <a:t>Currency unification left deep political wounds</a:t>
            </a:r>
            <a:endParaRPr lang="sr-Latn-RS" sz="2000" dirty="0"/>
          </a:p>
          <a:p>
            <a:pPr marL="800100" lvl="1" indent="-342900"/>
            <a:endParaRPr lang="sr-Latn-RS" sz="2000" dirty="0"/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75F0E-C2A2-49DD-8F30-DFD40335E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85"/>
          <a:stretch/>
        </p:blipFill>
        <p:spPr>
          <a:xfrm>
            <a:off x="23827" y="3381483"/>
            <a:ext cx="5795318" cy="3637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6AC16-FF47-4992-81E7-AECDCD13D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" y="38130"/>
            <a:ext cx="5619441" cy="33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8964-4B18-45C6-83CC-757E4F6B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WAGES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EE3AC-70AE-4EFA-8908-28BCA7997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6" t="12409" r="1021" b="20356"/>
          <a:stretch/>
        </p:blipFill>
        <p:spPr>
          <a:xfrm>
            <a:off x="777242" y="1940010"/>
            <a:ext cx="7641201" cy="455286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12BCB-95E7-4AE6-80A4-4F5395F0FAD7}"/>
              </a:ext>
            </a:extLst>
          </p:cNvPr>
          <p:cNvSpPr txBox="1"/>
          <p:nvPr/>
        </p:nvSpPr>
        <p:spPr>
          <a:xfrm>
            <a:off x="8945216" y="3339548"/>
            <a:ext cx="26239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 seen in Figure 12, prices fell more rapidly than nominal wages over the crisis years 1930–1934.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FCE22-F379-481A-9426-B0EBCA028E73}"/>
              </a:ext>
            </a:extLst>
          </p:cNvPr>
          <p:cNvSpPr txBox="1"/>
          <p:nvPr/>
        </p:nvSpPr>
        <p:spPr>
          <a:xfrm>
            <a:off x="2849216" y="6089008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800" dirty="0">
                <a:hlinkClick r:id="rId3"/>
              </a:rPr>
              <a:t>Serbia/Yugoslavia: from 1884 to 1940 </a:t>
            </a:r>
            <a:r>
              <a:rPr lang="en-GB" sz="800" dirty="0" err="1">
                <a:hlinkClick r:id="rId3"/>
              </a:rPr>
              <a:t>Branko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Hinić</a:t>
            </a:r>
            <a:r>
              <a:rPr lang="en-GB" sz="800" dirty="0">
                <a:hlinkClick r:id="rId3"/>
              </a:rPr>
              <a:t>, </a:t>
            </a:r>
            <a:r>
              <a:rPr lang="en-GB" sz="800" dirty="0" err="1">
                <a:hlinkClick r:id="rId3"/>
              </a:rPr>
              <a:t>Ljiljana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Đurđević</a:t>
            </a:r>
            <a:r>
              <a:rPr lang="en-GB" sz="800" dirty="0">
                <a:hlinkClick r:id="rId3"/>
              </a:rPr>
              <a:t> and Milan </a:t>
            </a:r>
            <a:r>
              <a:rPr lang="en-GB" sz="800" dirty="0" err="1">
                <a:hlinkClick r:id="rId3"/>
              </a:rPr>
              <a:t>Šojić</a:t>
            </a:r>
            <a:r>
              <a:rPr lang="sr-Latn-RS" sz="800" dirty="0">
                <a:hlinkClick r:id="rId3"/>
              </a:rPr>
              <a:t>, </a:t>
            </a:r>
            <a:r>
              <a:rPr lang="en-GB" sz="800" dirty="0">
                <a:hlinkClick r:id="rId3"/>
              </a:rPr>
              <a:t> National Bank of Serbia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383371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33AD-FCDA-4C49-A458-9209E102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BUDGET BALANCE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9E63D-0B6D-4BDA-9A1A-0C9118E7B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77" y="1430574"/>
            <a:ext cx="8408643" cy="506230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2E7CA3-B7B6-45D3-AF56-8F4B766A6A32}"/>
              </a:ext>
            </a:extLst>
          </p:cNvPr>
          <p:cNvSpPr txBox="1"/>
          <p:nvPr/>
        </p:nvSpPr>
        <p:spPr>
          <a:xfrm>
            <a:off x="2610985" y="203999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1923–1925. </a:t>
            </a:r>
            <a:r>
              <a:rPr lang="sr-Latn-RS" dirty="0">
                <a:solidFill>
                  <a:schemeClr val="bg2"/>
                </a:solidFill>
              </a:rPr>
              <a:t>– fiscal balance achieved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AC140-F31F-4264-AC4E-520F8C4BF7FA}"/>
              </a:ext>
            </a:extLst>
          </p:cNvPr>
          <p:cNvSpPr txBox="1"/>
          <p:nvPr/>
        </p:nvSpPr>
        <p:spPr>
          <a:xfrm>
            <a:off x="1985341" y="3989436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chemeClr val="bg2"/>
                </a:solidFill>
              </a:rPr>
              <a:t>Fiscal consolidation and the dinar appreciation increased budget receipts, but diminishing credit lines and high interest rates curbed the previous prosperity cycle.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E2E3F4-80D7-446F-B8AB-0449EAA2DF70}"/>
              </a:ext>
            </a:extLst>
          </p:cNvPr>
          <p:cNvSpPr txBox="1"/>
          <p:nvPr/>
        </p:nvSpPr>
        <p:spPr>
          <a:xfrm>
            <a:off x="2854960" y="6016128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800" dirty="0">
                <a:hlinkClick r:id="rId3"/>
              </a:rPr>
              <a:t>Serbia/Yugoslavia: from 1884 to 1940 </a:t>
            </a:r>
            <a:r>
              <a:rPr lang="en-GB" sz="800" dirty="0" err="1">
                <a:hlinkClick r:id="rId3"/>
              </a:rPr>
              <a:t>Branko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Hinić</a:t>
            </a:r>
            <a:r>
              <a:rPr lang="en-GB" sz="800" dirty="0">
                <a:hlinkClick r:id="rId3"/>
              </a:rPr>
              <a:t>, </a:t>
            </a:r>
            <a:r>
              <a:rPr lang="en-GB" sz="800" dirty="0" err="1">
                <a:hlinkClick r:id="rId3"/>
              </a:rPr>
              <a:t>Ljiljana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Đurđević</a:t>
            </a:r>
            <a:r>
              <a:rPr lang="en-GB" sz="800" dirty="0">
                <a:hlinkClick r:id="rId3"/>
              </a:rPr>
              <a:t> and Milan </a:t>
            </a:r>
            <a:r>
              <a:rPr lang="en-GB" sz="800" dirty="0" err="1">
                <a:hlinkClick r:id="rId3"/>
              </a:rPr>
              <a:t>Šojić</a:t>
            </a:r>
            <a:r>
              <a:rPr lang="sr-Latn-RS" sz="800" dirty="0">
                <a:hlinkClick r:id="rId3"/>
              </a:rPr>
              <a:t>, </a:t>
            </a:r>
            <a:r>
              <a:rPr lang="en-GB" sz="800" dirty="0">
                <a:hlinkClick r:id="rId3"/>
              </a:rPr>
              <a:t>National Bank of Serbia</a:t>
            </a:r>
            <a:endParaRPr lang="sr-Latn-RS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C595C-BC07-4A0A-9799-F22172A9802A}"/>
              </a:ext>
            </a:extLst>
          </p:cNvPr>
          <p:cNvSpPr txBox="1"/>
          <p:nvPr/>
        </p:nvSpPr>
        <p:spPr>
          <a:xfrm>
            <a:off x="8934543" y="2430531"/>
            <a:ext cx="29188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Fiscal policy of Pašić government </a:t>
            </a:r>
            <a:r>
              <a:rPr lang="en-GB" dirty="0"/>
              <a:t>: </a:t>
            </a:r>
            <a:endParaRPr lang="sr-Latn-RS" dirty="0"/>
          </a:p>
          <a:p>
            <a:r>
              <a:rPr lang="sr-Latn-RS" dirty="0"/>
              <a:t>National currency</a:t>
            </a:r>
            <a:r>
              <a:rPr lang="en-GB" dirty="0"/>
              <a:t> – </a:t>
            </a:r>
            <a:r>
              <a:rPr lang="en-GB" dirty="0" err="1"/>
              <a:t>defla</a:t>
            </a:r>
            <a:r>
              <a:rPr lang="sr-Latn-RS" dirty="0"/>
              <a:t>tion</a:t>
            </a:r>
            <a:r>
              <a:rPr lang="en-GB" dirty="0"/>
              <a:t>, </a:t>
            </a:r>
            <a:br>
              <a:rPr lang="sr-Latn-RS" dirty="0"/>
            </a:br>
            <a:r>
              <a:rPr lang="sr-Latn-RS" dirty="0"/>
              <a:t>fiscal stance - balance </a:t>
            </a:r>
          </a:p>
          <a:p>
            <a:r>
              <a:rPr lang="sr-Latn-RS" dirty="0"/>
              <a:t>Expenditure policy </a:t>
            </a:r>
            <a:r>
              <a:rPr lang="en-GB" dirty="0"/>
              <a:t>– </a:t>
            </a:r>
            <a:r>
              <a:rPr lang="sr-Latn-RS" dirty="0"/>
              <a:t>austerty</a:t>
            </a:r>
            <a:r>
              <a:rPr lang="en-GB" dirty="0"/>
              <a:t>.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In reality – pragmatism</a:t>
            </a:r>
          </a:p>
          <a:p>
            <a:r>
              <a:rPr lang="sr-Latn-RS" dirty="0"/>
              <a:t>E.g. Tax exemptions in order to gain votes prior to elections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B6052-5696-411F-9AAA-5E25C32263D8}"/>
              </a:ext>
            </a:extLst>
          </p:cNvPr>
          <p:cNvSpPr txBox="1"/>
          <p:nvPr/>
        </p:nvSpPr>
        <p:spPr>
          <a:xfrm>
            <a:off x="8630120" y="285079"/>
            <a:ext cx="3408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У Словенији и Далмацији важило је аустријско пореско законодавство, у Хрватској, Славонији и Војводини мађарско, док је БиХ била засебно управно подручје под руководством заједничког министра финансија Аустроугарске. Србија и Црна Гора имале су своје предратно буџетско и пореско законодавство.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476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46F6-E06E-4BA5-889D-0754E4DD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FOREIGN TRADE BALANCE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DBC328-381F-484B-BF71-419F9C693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89" y="1782798"/>
            <a:ext cx="5829300" cy="35623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CC626-A7C6-4BE6-8A2F-94003257CA81}"/>
              </a:ext>
            </a:extLst>
          </p:cNvPr>
          <p:cNvSpPr txBox="1"/>
          <p:nvPr/>
        </p:nvSpPr>
        <p:spPr>
          <a:xfrm>
            <a:off x="8160026" y="2016135"/>
            <a:ext cx="3350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00FFFF"/>
                </a:highlight>
              </a:rPr>
              <a:t>In 1929, </a:t>
            </a:r>
            <a:endParaRPr lang="sr-Latn-RS" dirty="0">
              <a:highlight>
                <a:srgbClr val="00FFFF"/>
              </a:highlight>
            </a:endParaRPr>
          </a:p>
          <a:p>
            <a:endParaRPr lang="sr-Latn-RS" dirty="0">
              <a:solidFill>
                <a:schemeClr val="bg2"/>
              </a:solidFill>
              <a:highlight>
                <a:srgbClr val="00FFFF"/>
              </a:highlight>
            </a:endParaRPr>
          </a:p>
          <a:p>
            <a:r>
              <a:rPr lang="en-GB" dirty="0">
                <a:solidFill>
                  <a:schemeClr val="bg2"/>
                </a:solidFill>
                <a:highlight>
                  <a:srgbClr val="00FFFF"/>
                </a:highlight>
              </a:rPr>
              <a:t>a trade surplus of 327 million. </a:t>
            </a:r>
            <a:endParaRPr lang="sr-Latn-RS" dirty="0">
              <a:solidFill>
                <a:schemeClr val="bg2"/>
              </a:solidFill>
              <a:highlight>
                <a:srgbClr val="00FFFF"/>
              </a:highlight>
            </a:endParaRPr>
          </a:p>
          <a:p>
            <a:endParaRPr lang="sr-Latn-RS" dirty="0">
              <a:solidFill>
                <a:schemeClr val="bg2"/>
              </a:solidFill>
              <a:highlight>
                <a:srgbClr val="00FFFF"/>
              </a:highlight>
            </a:endParaRPr>
          </a:p>
          <a:p>
            <a:r>
              <a:rPr lang="en-GB" dirty="0">
                <a:solidFill>
                  <a:schemeClr val="bg2"/>
                </a:solidFill>
                <a:highlight>
                  <a:srgbClr val="00FFFF"/>
                </a:highlight>
              </a:rPr>
              <a:t>During the following three years, the value of trade sharply decreased</a:t>
            </a:r>
            <a:r>
              <a:rPr lang="sr-Latn-RS" dirty="0">
                <a:solidFill>
                  <a:schemeClr val="bg2"/>
                </a:solidFill>
                <a:highlight>
                  <a:srgbClr val="00FFFF"/>
                </a:highlight>
              </a:rPr>
              <a:t> </a:t>
            </a:r>
          </a:p>
          <a:p>
            <a:endParaRPr lang="sr-Latn-RS" dirty="0">
              <a:solidFill>
                <a:schemeClr val="bg2"/>
              </a:solidFill>
              <a:highlight>
                <a:srgbClr val="00FFFF"/>
              </a:highlight>
            </a:endParaRPr>
          </a:p>
          <a:p>
            <a:r>
              <a:rPr lang="en-GB" dirty="0">
                <a:solidFill>
                  <a:schemeClr val="bg2"/>
                </a:solidFill>
                <a:highlight>
                  <a:srgbClr val="00FFFF"/>
                </a:highlight>
              </a:rPr>
              <a:t>after 1932, it started to rise again. </a:t>
            </a:r>
            <a:r>
              <a:rPr lang="en-GB" dirty="0"/>
              <a:t>However, it did not reach its previous highest level until 1939.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87854-C992-40D2-A1F5-69C908A41F73}"/>
              </a:ext>
            </a:extLst>
          </p:cNvPr>
          <p:cNvSpPr txBox="1"/>
          <p:nvPr/>
        </p:nvSpPr>
        <p:spPr>
          <a:xfrm>
            <a:off x="2953909" y="4909932"/>
            <a:ext cx="3456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Serbia/Yugoslavia: from 1884 to 1940 </a:t>
            </a:r>
            <a:r>
              <a:rPr lang="en-GB" sz="800" dirty="0" err="1">
                <a:hlinkClick r:id="rId3"/>
              </a:rPr>
              <a:t>Branko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Hinić</a:t>
            </a:r>
            <a:r>
              <a:rPr lang="en-GB" sz="800" dirty="0">
                <a:hlinkClick r:id="rId3"/>
              </a:rPr>
              <a:t>, </a:t>
            </a:r>
            <a:r>
              <a:rPr lang="en-GB" sz="800" dirty="0" err="1">
                <a:hlinkClick r:id="rId3"/>
              </a:rPr>
              <a:t>Ljiljana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Đurđević</a:t>
            </a:r>
            <a:r>
              <a:rPr lang="en-GB" sz="800" dirty="0">
                <a:hlinkClick r:id="rId3"/>
              </a:rPr>
              <a:t> and Milan </a:t>
            </a:r>
            <a:r>
              <a:rPr lang="en-GB" sz="800" dirty="0" err="1">
                <a:hlinkClick r:id="rId3"/>
              </a:rPr>
              <a:t>Šojić</a:t>
            </a:r>
            <a:r>
              <a:rPr lang="sr-Latn-RS" sz="800" dirty="0">
                <a:hlinkClick r:id="rId3"/>
              </a:rPr>
              <a:t>, </a:t>
            </a:r>
            <a:r>
              <a:rPr lang="en-GB" sz="800" dirty="0">
                <a:hlinkClick r:id="rId3"/>
              </a:rPr>
              <a:t> National Bank of Serbia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16453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CFF5-A0AD-41E5-80C2-A9354602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" y="381575"/>
            <a:ext cx="10637518" cy="1325563"/>
          </a:xfrm>
        </p:spPr>
        <p:txBody>
          <a:bodyPr/>
          <a:lstStyle/>
          <a:p>
            <a:r>
              <a:rPr lang="sr-Latn-RS" dirty="0"/>
              <a:t>DEBT – moratorium in 1929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D3F74-4A3D-4EF7-91FB-A698045D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2" y="1690689"/>
            <a:ext cx="6463940" cy="495724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697F1B-572F-411E-9BD7-58032985D494}"/>
              </a:ext>
            </a:extLst>
          </p:cNvPr>
          <p:cNvSpPr/>
          <p:nvPr/>
        </p:nvSpPr>
        <p:spPr>
          <a:xfrm>
            <a:off x="4713057" y="3856381"/>
            <a:ext cx="1583814" cy="32799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14E79B-030D-4900-8987-E7D0CAC9EBD2}"/>
              </a:ext>
            </a:extLst>
          </p:cNvPr>
          <p:cNvSpPr/>
          <p:nvPr/>
        </p:nvSpPr>
        <p:spPr>
          <a:xfrm>
            <a:off x="3431319" y="3856381"/>
            <a:ext cx="1432776" cy="32799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E639C-7162-48B0-9D28-4F3025C0E4B0}"/>
              </a:ext>
            </a:extLst>
          </p:cNvPr>
          <p:cNvSpPr txBox="1"/>
          <p:nvPr/>
        </p:nvSpPr>
        <p:spPr>
          <a:xfrm>
            <a:off x="6886002" y="2320094"/>
            <a:ext cx="5090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dirty="0">
                <a:latin typeface="MinionPro-Regular" panose="02040503050306020203" pitchFamily="18" charset="0"/>
              </a:rPr>
              <a:t>Yugoslavia declared m</a:t>
            </a: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oratorium afer the July 1932 </a:t>
            </a:r>
            <a:br>
              <a:rPr lang="sr-Latn-RS" sz="1800" b="0" i="0" u="none" strike="noStrike" baseline="0" dirty="0">
                <a:latin typeface="MinionPro-Regular" panose="02040503050306020203" pitchFamily="18" charset="0"/>
              </a:rPr>
            </a:b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failure to postpone payment of the French debt</a:t>
            </a:r>
          </a:p>
          <a:p>
            <a:pPr algn="l"/>
            <a:endParaRPr lang="sr-Latn-RS" dirty="0">
              <a:latin typeface="MinionPro-Regular" panose="02040503050306020203" pitchFamily="18" charset="0"/>
            </a:endParaRPr>
          </a:p>
          <a:p>
            <a:pPr algn="l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84721-5C83-4EDA-AFB6-17B5FA9A9ED1}"/>
              </a:ext>
            </a:extLst>
          </p:cNvPr>
          <p:cNvSpPr txBox="1"/>
          <p:nvPr/>
        </p:nvSpPr>
        <p:spPr>
          <a:xfrm>
            <a:off x="6960206" y="1027433"/>
            <a:ext cx="55160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r-Latn-RS" dirty="0">
              <a:latin typeface="MinionPro-Regular" panose="02040503050306020203" pitchFamily="18" charset="0"/>
            </a:endParaRPr>
          </a:p>
          <a:p>
            <a:pPr algn="l"/>
            <a:endParaRPr lang="sr-Latn-RS" dirty="0">
              <a:latin typeface="MinionPro-Regular" panose="02040503050306020203" pitchFamily="18" charset="0"/>
            </a:endParaRPr>
          </a:p>
          <a:p>
            <a:pPr algn="l"/>
            <a:endParaRPr lang="sr-Latn-RS" dirty="0">
              <a:latin typeface="MinionPro-Regular" panose="02040503050306020203" pitchFamily="18" charset="0"/>
            </a:endParaRPr>
          </a:p>
          <a:p>
            <a:pPr algn="l"/>
            <a:r>
              <a:rPr lang="sr-Latn-RS" dirty="0">
                <a:latin typeface="MinionPro-Regular" panose="02040503050306020203" pitchFamily="18" charset="0"/>
              </a:rPr>
              <a:t>July, 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1932.</a:t>
            </a: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  French debt rescheduled</a:t>
            </a:r>
            <a:endParaRPr lang="sr-Latn-RS" dirty="0">
              <a:latin typeface="MinionPro-Regular" panose="02040503050306020203" pitchFamily="18" charset="0"/>
            </a:endParaRPr>
          </a:p>
          <a:p>
            <a:pPr algn="l"/>
            <a:endParaRPr lang="sr-Latn-RS" dirty="0">
              <a:latin typeface="MinionPro-Regular" panose="02040503050306020203" pitchFamily="18" charset="0"/>
            </a:endParaRPr>
          </a:p>
          <a:p>
            <a:pPr algn="l"/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 </a:t>
            </a: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BC548-315B-4F88-8FBC-5403C806CD5F}"/>
              </a:ext>
            </a:extLst>
          </p:cNvPr>
          <p:cNvSpPr txBox="1"/>
          <p:nvPr/>
        </p:nvSpPr>
        <p:spPr>
          <a:xfrm>
            <a:off x="6915032" y="2991836"/>
            <a:ext cx="51834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800" b="0" i="0" u="none" strike="noStrike" baseline="0" dirty="0">
              <a:latin typeface="MinionPro-Regular" panose="02040503050306020203" pitchFamily="18" charset="0"/>
            </a:endParaRPr>
          </a:p>
          <a:p>
            <a:pPr algn="l"/>
            <a:r>
              <a:rPr lang="pl-PL" sz="1800" b="0" i="0" u="none" strike="noStrike" baseline="0" dirty="0">
                <a:latin typeface="MinionPro-Regular" panose="02040503050306020203" pitchFamily="18" charset="0"/>
              </a:rPr>
              <a:t>Public debt decreased 1933-1939. </a:t>
            </a:r>
          </a:p>
          <a:p>
            <a:pPr marL="285750" indent="-285750" algn="l">
              <a:buFontTx/>
              <a:buChar char="-"/>
            </a:pPr>
            <a:r>
              <a:rPr lang="pl-PL" sz="1800" b="0" i="0" u="none" strike="noStrike" baseline="0" dirty="0">
                <a:latin typeface="MinionPro-Regular" panose="02040503050306020203" pitchFamily="18" charset="0"/>
              </a:rPr>
              <a:t>German war debt reparations rescheduled</a:t>
            </a:r>
          </a:p>
          <a:p>
            <a:pPr marL="285750" indent="-285750" algn="l">
              <a:buFontTx/>
              <a:buChar char="-"/>
            </a:pPr>
            <a:endParaRPr lang="pl-PL" dirty="0">
              <a:latin typeface="MinionPro-Regular" panose="020405030503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From bancruptcy in October 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1932. </a:t>
            </a:r>
            <a:r>
              <a:rPr lang="en-GB" sz="1800" b="0" i="0" u="none" strike="noStrike" baseline="0" dirty="0" err="1">
                <a:latin typeface="MinionPro-Regular" panose="02040503050306020203" pitchFamily="18" charset="0"/>
              </a:rPr>
              <a:t>godine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 </a:t>
            </a: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untill WWII, world financial makrets were closed for the Kingdom of Yugoslavia</a:t>
            </a:r>
          </a:p>
          <a:p>
            <a:pPr marL="285750" indent="-285750" algn="l">
              <a:buFontTx/>
              <a:buChar char="-"/>
            </a:pPr>
            <a:endParaRPr lang="sr-Latn-RS" sz="1800" b="0" i="0" u="none" strike="noStrike" baseline="0" dirty="0">
              <a:latin typeface="MinionPro-Regular" panose="02040503050306020203" pitchFamily="18" charset="0"/>
            </a:endParaRPr>
          </a:p>
          <a:p>
            <a:pPr marL="285750" indent="-285750" algn="l">
              <a:buFontTx/>
              <a:buChar char="-"/>
            </a:pPr>
            <a:endParaRPr lang="pl-PL" dirty="0">
              <a:latin typeface="MinionPro-Regular" panose="02040503050306020203" pitchFamily="18" charset="0"/>
            </a:endParaRPr>
          </a:p>
          <a:p>
            <a:pPr marL="285750" indent="-285750" algn="l">
              <a:buFontTx/>
              <a:buChar char="-"/>
            </a:pPr>
            <a:endParaRPr lang="pl-PL" dirty="0">
              <a:latin typeface="MinionPro-Regular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5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5E32-4FF6-4454-84C1-553D0975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Conclusion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A9C8-59B2-494A-81B2-C9BE4B4E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- The financial crisis from 1932. was a consequence of Great economic crises, rather than reckless spending </a:t>
            </a:r>
          </a:p>
          <a:p>
            <a:endParaRPr lang="sr-Latn-RS" dirty="0"/>
          </a:p>
          <a:p>
            <a:pPr algn="l"/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- With indebthess rate of 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106%</a:t>
            </a: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 GNP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, </a:t>
            </a:r>
            <a:r>
              <a:rPr lang="en-GB" sz="1800" b="0" i="0" u="none" strike="noStrike" baseline="0" dirty="0" err="1">
                <a:latin typeface="MinionPro-Regular" panose="02040503050306020203" pitchFamily="18" charset="0"/>
              </a:rPr>
              <a:t>Kraljevina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 </a:t>
            </a:r>
            <a:r>
              <a:rPr lang="sr-Latn-RS" sz="1800" dirty="0">
                <a:latin typeface="MinionPro-Regular" panose="02040503050306020203" pitchFamily="18" charset="0"/>
              </a:rPr>
              <a:t>of 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Jugoslavija </a:t>
            </a: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was in </a:t>
            </a:r>
            <a:r>
              <a:rPr lang="en-GB" sz="1800" b="0" i="0" u="none" strike="noStrike" baseline="0" dirty="0">
                <a:latin typeface="MinionPro-Regular" panose="02040503050306020203" pitchFamily="18" charset="0"/>
              </a:rPr>
              <a:t>1932. </a:t>
            </a:r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one of the most indebted european countries</a:t>
            </a:r>
          </a:p>
          <a:p>
            <a:pPr algn="l"/>
            <a:r>
              <a:rPr lang="sr-Latn-RS" sz="1800" b="0" i="0" u="none" strike="noStrike" baseline="0" dirty="0">
                <a:latin typeface="MinionPro-Regular" panose="02040503050306020203" pitchFamily="18" charset="0"/>
              </a:rPr>
              <a:t>-more than a half of debt – pre war debts </a:t>
            </a:r>
          </a:p>
          <a:p>
            <a:pPr algn="l"/>
            <a:endParaRPr lang="sr-Latn-RS" sz="1800" b="0" i="0" u="none" strike="noStrike" baseline="0" dirty="0">
              <a:latin typeface="MinionPro-Regular" panose="02040503050306020203" pitchFamily="18" charset="0"/>
            </a:endParaRPr>
          </a:p>
          <a:p>
            <a:pPr algn="l"/>
            <a:r>
              <a:rPr lang="sr-Latn-RS" dirty="0"/>
              <a:t>Slow building of institutions</a:t>
            </a:r>
          </a:p>
          <a:p>
            <a:pPr algn="l"/>
            <a:r>
              <a:rPr lang="ru-RU" dirty="0"/>
              <a:t>1920. </a:t>
            </a:r>
            <a:r>
              <a:rPr lang="sr-Latn-RS" dirty="0"/>
              <a:t> - currency unification</a:t>
            </a:r>
          </a:p>
          <a:p>
            <a:pPr algn="l"/>
            <a:r>
              <a:rPr lang="ru-RU" dirty="0"/>
              <a:t>1923–1925. </a:t>
            </a:r>
            <a:r>
              <a:rPr lang="sr-Latn-RS" dirty="0"/>
              <a:t>– fiscal balance and currency stabilisation </a:t>
            </a:r>
          </a:p>
          <a:p>
            <a:pPr algn="l"/>
            <a:r>
              <a:rPr lang="sr-Latn-RS" dirty="0"/>
              <a:t>Currency unification left political scarves </a:t>
            </a:r>
          </a:p>
          <a:p>
            <a:pPr algn="l"/>
            <a:r>
              <a:rPr lang="sr-Latn-RS" dirty="0"/>
              <a:t>Fiscal balance and appreciation increased budget revenues but raised the inreerst rates and curbed credit activities </a:t>
            </a:r>
            <a:r>
              <a:rPr lang="ru-RU" dirty="0"/>
              <a:t>кредитирања</a:t>
            </a:r>
            <a:r>
              <a:rPr lang="sr-Latn-RS" dirty="0"/>
              <a:t>, taming the conjuncture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49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E8E4-C0BD-4366-A312-96520181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https://www.shtreber.com/kraljevina-jugoslavija</a:t>
            </a:r>
            <a:r>
              <a:rPr lang="sr-Latn-RS" dirty="0"/>
              <a:t> </a:t>
            </a:r>
            <a:endParaRPr lang="en-GB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1CFEDCAA-8B32-491F-AE54-A0A45DBA3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4193" y="1825625"/>
            <a:ext cx="840361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90735-4BF1-4BFC-88AA-9DF558E818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" t="6666"/>
          <a:stretch/>
        </p:blipFill>
        <p:spPr>
          <a:xfrm>
            <a:off x="8625016" y="4485503"/>
            <a:ext cx="1556952" cy="18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1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4994-C576-48CE-A9D4-03731730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Conclusion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D766-0429-4661-A91B-C72228407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“Some nations imagined by intellectuals never took root; Czechoslovakia and Yugoslavia were just two cases” (p. </a:t>
            </a:r>
            <a:r>
              <a:rPr lang="en-GB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21).</a:t>
            </a:r>
            <a:endParaRPr lang="sr-Latn-R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Connelly, John. 2020. </a:t>
            </a:r>
            <a:r>
              <a:rPr lang="en-GB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Peoples into Nations: A History of Eastern Europe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Princeton &amp; Oxford: Princeton University Press, 956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95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89C5-5709-46DD-B70B-3C9B72D0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3947158" cy="1325563"/>
          </a:xfrm>
        </p:spPr>
        <p:txBody>
          <a:bodyPr>
            <a:normAutofit fontScale="90000"/>
          </a:bodyPr>
          <a:lstStyle/>
          <a:p>
            <a:br>
              <a:rPr lang="sr-Latn-RS" dirty="0"/>
            </a:br>
            <a:r>
              <a:rPr lang="sr-Latn-RS" dirty="0"/>
              <a:t>SFRJ </a:t>
            </a:r>
            <a:br>
              <a:rPr lang="sr-Latn-RS" dirty="0"/>
            </a:br>
            <a:r>
              <a:rPr lang="sr-Latn-RS" dirty="0"/>
              <a:t>1945-1990.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2DA4-69B5-4AC0-A3E3-6621FAEB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2717839"/>
            <a:ext cx="10637518" cy="4351338"/>
          </a:xfrm>
        </p:spPr>
        <p:txBody>
          <a:bodyPr/>
          <a:lstStyle/>
          <a:p>
            <a:r>
              <a:rPr lang="sr-Latn-RS" dirty="0"/>
              <a:t>Avrerage growth –  4,5%</a:t>
            </a:r>
          </a:p>
          <a:p>
            <a:r>
              <a:rPr lang="sr-Latn-RS" dirty="0"/>
              <a:t>Prices – from 1% do 313.000.000.000% monhly</a:t>
            </a:r>
          </a:p>
          <a:p>
            <a:r>
              <a:rPr lang="sr-Latn-RS" dirty="0"/>
              <a:t>Employment – 5-36% </a:t>
            </a:r>
          </a:p>
          <a:p>
            <a:r>
              <a:rPr lang="sr-Latn-RS" dirty="0"/>
              <a:t>Deficits – were they sustainable?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How high our growth?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37600-0F7E-4E41-982B-C84B3200D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2" y="0"/>
            <a:ext cx="6844747" cy="68294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6487B7-36A2-4329-8A68-7D9C804E910A}"/>
              </a:ext>
            </a:extLst>
          </p:cNvPr>
          <p:cNvSpPr txBox="1"/>
          <p:nvPr/>
        </p:nvSpPr>
        <p:spPr>
          <a:xfrm>
            <a:off x="8547635" y="421693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none" strike="noStrike" dirty="0">
                <a:solidFill>
                  <a:schemeClr val="bg1"/>
                </a:solidFill>
                <a:effectLst/>
              </a:rPr>
              <a:t>3</a:t>
            </a:r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,3%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B11B8-2768-4AB0-A948-6A60C8651106}"/>
              </a:ext>
            </a:extLst>
          </p:cNvPr>
          <p:cNvSpPr txBox="1"/>
          <p:nvPr/>
        </p:nvSpPr>
        <p:spPr>
          <a:xfrm>
            <a:off x="8578115" y="478589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4,5%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C0C73-A182-4D58-9473-70AB87BA4BFD}"/>
              </a:ext>
            </a:extLst>
          </p:cNvPr>
          <p:cNvSpPr txBox="1"/>
          <p:nvPr/>
        </p:nvSpPr>
        <p:spPr>
          <a:xfrm>
            <a:off x="8669555" y="73205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7,4%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B7E84-7420-4D55-8B7D-9E632AA73AB9}"/>
              </a:ext>
            </a:extLst>
          </p:cNvPr>
          <p:cNvSpPr txBox="1"/>
          <p:nvPr/>
        </p:nvSpPr>
        <p:spPr>
          <a:xfrm>
            <a:off x="8608595" y="136197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4,5%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3FC39C-287B-440A-AEF6-986DBA688D12}"/>
              </a:ext>
            </a:extLst>
          </p:cNvPr>
          <p:cNvSpPr txBox="1"/>
          <p:nvPr/>
        </p:nvSpPr>
        <p:spPr>
          <a:xfrm>
            <a:off x="11514355" y="409501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none" strike="noStrike" dirty="0">
                <a:solidFill>
                  <a:schemeClr val="bg1"/>
                </a:solidFill>
                <a:effectLst/>
              </a:rPr>
              <a:t>3</a:t>
            </a:r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,3%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32C630-C1EE-4097-A1C7-F9A9E8F05684}"/>
              </a:ext>
            </a:extLst>
          </p:cNvPr>
          <p:cNvSpPr txBox="1"/>
          <p:nvPr/>
        </p:nvSpPr>
        <p:spPr>
          <a:xfrm>
            <a:off x="11544835" y="466397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4,5%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5DF130-6D69-407C-A6FB-E25C6C79EF26}"/>
              </a:ext>
            </a:extLst>
          </p:cNvPr>
          <p:cNvSpPr txBox="1"/>
          <p:nvPr/>
        </p:nvSpPr>
        <p:spPr>
          <a:xfrm>
            <a:off x="11575315" y="125021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8,3%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4C28EB-46D6-4E5A-9BEA-60EB992ED7DF}"/>
              </a:ext>
            </a:extLst>
          </p:cNvPr>
          <p:cNvSpPr txBox="1"/>
          <p:nvPr/>
        </p:nvSpPr>
        <p:spPr>
          <a:xfrm>
            <a:off x="11605795" y="1819170"/>
            <a:ext cx="54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u="none" strike="noStrike" dirty="0">
                <a:solidFill>
                  <a:schemeClr val="bg1"/>
                </a:solidFill>
                <a:effectLst/>
              </a:rPr>
              <a:t>4,5%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CCCB0-C591-409C-BFDD-82547E65D14D}"/>
              </a:ext>
            </a:extLst>
          </p:cNvPr>
          <p:cNvSpPr txBox="1"/>
          <p:nvPr/>
        </p:nvSpPr>
        <p:spPr>
          <a:xfrm>
            <a:off x="1934407" y="6492875"/>
            <a:ext cx="4883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r-Latn-RS" sz="900" b="0" i="0" dirty="0">
                <a:effectLst/>
                <a:latin typeface="Source Sans Pro" panose="020B0604020202020204" pitchFamily="34" charset="0"/>
              </a:rPr>
              <a:t>Source: </a:t>
            </a:r>
            <a:r>
              <a:rPr lang="en-GB" sz="900" b="0" i="0" dirty="0" err="1">
                <a:effectLst/>
                <a:latin typeface="Source Sans Pro" panose="020B0604020202020204" pitchFamily="34" charset="0"/>
              </a:rPr>
              <a:t>Ekonomija</a:t>
            </a:r>
            <a:r>
              <a:rPr lang="en-GB" sz="900" b="0" i="0" dirty="0">
                <a:effectLst/>
                <a:latin typeface="Source Sans Pro" panose="020B0604020202020204" pitchFamily="34" charset="0"/>
              </a:rPr>
              <a:t> </a:t>
            </a:r>
            <a:r>
              <a:rPr lang="en-GB" sz="900" b="0" i="0" dirty="0" err="1">
                <a:effectLst/>
                <a:latin typeface="Source Sans Pro" panose="020B0604020202020204" pitchFamily="34" charset="0"/>
              </a:rPr>
              <a:t>Titove</a:t>
            </a:r>
            <a:r>
              <a:rPr lang="en-GB" sz="900" b="0" i="0" dirty="0">
                <a:effectLst/>
                <a:latin typeface="Source Sans Pro" panose="020B0604020202020204" pitchFamily="34" charset="0"/>
              </a:rPr>
              <a:t> </a:t>
            </a:r>
            <a:r>
              <a:rPr lang="en-GB" sz="900" b="0" i="0" dirty="0" err="1">
                <a:effectLst/>
                <a:latin typeface="Source Sans Pro" panose="020B0604020202020204" pitchFamily="34" charset="0"/>
              </a:rPr>
              <a:t>Jugoslavije</a:t>
            </a:r>
            <a:r>
              <a:rPr lang="en-GB" sz="900" b="0" i="0" dirty="0">
                <a:effectLst/>
                <a:latin typeface="Source Sans Pro" panose="020B0604020202020204" pitchFamily="34" charset="0"/>
              </a:rPr>
              <a:t>: </a:t>
            </a:r>
            <a:r>
              <a:rPr lang="en-GB" sz="900" b="0" i="0" dirty="0" err="1">
                <a:effectLst/>
                <a:latin typeface="Source Sans Pro" panose="020B0604020202020204" pitchFamily="34" charset="0"/>
              </a:rPr>
              <a:t>odlaganje</a:t>
            </a:r>
            <a:r>
              <a:rPr lang="en-GB" sz="900" b="0" i="0" dirty="0">
                <a:effectLst/>
                <a:latin typeface="Source Sans Pro" panose="020B0604020202020204" pitchFamily="34" charset="0"/>
              </a:rPr>
              <a:t> </a:t>
            </a:r>
            <a:r>
              <a:rPr lang="en-GB" sz="900" b="0" i="0" dirty="0" err="1">
                <a:effectLst/>
                <a:latin typeface="Source Sans Pro" panose="020B0604020202020204" pitchFamily="34" charset="0"/>
              </a:rPr>
              <a:t>neminovnog</a:t>
            </a:r>
            <a:r>
              <a:rPr lang="en-GB" sz="900" b="0" i="0" dirty="0">
                <a:effectLst/>
                <a:latin typeface="Source Sans Pro" panose="020B0604020202020204" pitchFamily="34" charset="0"/>
              </a:rPr>
              <a:t> </a:t>
            </a:r>
            <a:r>
              <a:rPr lang="en-GB" sz="900" b="0" i="0" dirty="0" err="1">
                <a:effectLst/>
                <a:latin typeface="Source Sans Pro" panose="020B0604020202020204" pitchFamily="34" charset="0"/>
              </a:rPr>
              <a:t>kraha</a:t>
            </a:r>
            <a:endParaRPr lang="en-GB" sz="900" b="0" i="0" dirty="0">
              <a:effectLst/>
              <a:latin typeface="Source Sans Pro" panose="020B0604020202020204" pitchFamily="34" charset="0"/>
            </a:endParaRPr>
          </a:p>
          <a:p>
            <a:pPr algn="l" fontAlgn="base"/>
            <a:r>
              <a:rPr lang="en-GB" sz="900" b="0" i="0" cap="all" dirty="0">
                <a:effectLst/>
                <a:latin typeface="Source Sans Pro" panose="020B0604020202020204" pitchFamily="34" charset="0"/>
              </a:rPr>
              <a:t>BY </a:t>
            </a:r>
            <a:r>
              <a:rPr lang="en-GB" sz="900" b="0" i="0" u="none" strike="noStrike" cap="all" dirty="0">
                <a:effectLst/>
                <a:latin typeface="Source Sans Pro" panose="020B0604020202020204" pitchFamily="34" charset="0"/>
                <a:hlinkClick r:id="rId3" tooltip="Posts by Predrag Rajši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PREDRAG RAJŠIĆ</a:t>
            </a:r>
            <a:r>
              <a:rPr lang="en-GB" sz="900" b="0" i="0" cap="all" dirty="0">
                <a:effectLst/>
                <a:latin typeface="Source Sans Pro" panose="020B0604020202020204" pitchFamily="34" charset="0"/>
              </a:rPr>
              <a:t> · PUBLISHED 24/02/2014 · UPDATED 06/07/2016</a:t>
            </a:r>
          </a:p>
        </p:txBody>
      </p:sp>
    </p:spTree>
    <p:extLst>
      <p:ext uri="{BB962C8B-B14F-4D97-AF65-F5344CB8AC3E}">
        <p14:creationId xmlns:p14="http://schemas.microsoft.com/office/powerpoint/2010/main" val="293101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FD12-6F8A-4D75-9D6A-DACD46F0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365125"/>
            <a:ext cx="10637518" cy="1325563"/>
          </a:xfrm>
        </p:spPr>
        <p:txBody>
          <a:bodyPr>
            <a:normAutofit fontScale="90000"/>
          </a:bodyPr>
          <a:lstStyle/>
          <a:p>
            <a:r>
              <a:rPr lang="sr-Latn-RS" dirty="0"/>
              <a:t>What is true about the economic growth?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466725-DC12-408B-85C2-225DB0A74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742" r="29705"/>
          <a:stretch/>
        </p:blipFill>
        <p:spPr>
          <a:xfrm>
            <a:off x="363645" y="4155593"/>
            <a:ext cx="5722416" cy="260580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A26CB-3DC2-4221-AFE7-32E8363E5186}"/>
              </a:ext>
            </a:extLst>
          </p:cNvPr>
          <p:cNvSpPr txBox="1"/>
          <p:nvPr/>
        </p:nvSpPr>
        <p:spPr>
          <a:xfrm>
            <a:off x="6421120" y="1175435"/>
            <a:ext cx="4886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3600" b="0" i="0" dirty="0">
                <a:effectLst/>
                <a:latin typeface="Roboto" panose="02000000000000000000" pitchFamily="2" charset="0"/>
              </a:rPr>
              <a:t>Average annual GDP growth rate 19</a:t>
            </a:r>
            <a:r>
              <a:rPr lang="en-GB" sz="3600" b="0" i="0" dirty="0">
                <a:effectLst/>
                <a:latin typeface="Roboto" panose="02000000000000000000" pitchFamily="2" charset="0"/>
              </a:rPr>
              <a:t>50</a:t>
            </a:r>
            <a:r>
              <a:rPr lang="sr-Latn-RS" sz="3600" b="0" i="0" dirty="0">
                <a:effectLst/>
                <a:latin typeface="Roboto" panose="02000000000000000000" pitchFamily="2" charset="0"/>
              </a:rPr>
              <a:t>-</a:t>
            </a:r>
            <a:r>
              <a:rPr lang="en-GB" sz="3600" b="0" i="0" dirty="0">
                <a:effectLst/>
                <a:latin typeface="Roboto" panose="02000000000000000000" pitchFamily="2" charset="0"/>
              </a:rPr>
              <a:t>1990</a:t>
            </a:r>
            <a:r>
              <a:rPr lang="sr-Latn-RS" sz="3600" b="0" i="0" dirty="0">
                <a:effectLst/>
                <a:latin typeface="Roboto" panose="02000000000000000000" pitchFamily="2" charset="0"/>
              </a:rPr>
              <a:t>  ≈</a:t>
            </a:r>
            <a:r>
              <a:rPr lang="en-US" sz="3600" b="0" i="0" dirty="0">
                <a:effectLst/>
                <a:latin typeface="Roboto" panose="02000000000000000000" pitchFamily="2" charset="0"/>
              </a:rPr>
              <a:t> </a:t>
            </a:r>
            <a:r>
              <a:rPr lang="sr-Latn-RS" sz="3600" b="0" i="0" dirty="0">
                <a:effectLst/>
                <a:latin typeface="Roboto" panose="02000000000000000000" pitchFamily="2" charset="0"/>
              </a:rPr>
              <a:t>4,</a:t>
            </a:r>
            <a:r>
              <a:rPr lang="en-US" sz="3600" b="0" i="0" dirty="0">
                <a:effectLst/>
                <a:latin typeface="Roboto" panose="02000000000000000000" pitchFamily="2" charset="0"/>
              </a:rPr>
              <a:t>5</a:t>
            </a:r>
            <a:r>
              <a:rPr lang="sr-Latn-RS" sz="3600" b="0" i="0" dirty="0">
                <a:effectLst/>
                <a:latin typeface="Roboto" panose="02000000000000000000" pitchFamily="2" charset="0"/>
              </a:rPr>
              <a:t>%</a:t>
            </a:r>
            <a:r>
              <a:rPr lang="en-GB" sz="3600" b="0" i="0" dirty="0">
                <a:solidFill>
                  <a:srgbClr val="606060"/>
                </a:solidFill>
                <a:effectLst/>
                <a:latin typeface="Roboto" panose="02000000000000000000" pitchFamily="2" charset="0"/>
              </a:rPr>
              <a:t>. </a:t>
            </a:r>
            <a:endParaRPr lang="en-GB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5FA580-BC7C-4DDC-96CC-57B536AD5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31313"/>
              </p:ext>
            </p:extLst>
          </p:nvPr>
        </p:nvGraphicFramePr>
        <p:xfrm>
          <a:off x="8729705" y="2967038"/>
          <a:ext cx="3568700" cy="3518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16020094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231673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211631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8189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4649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1950</a:t>
                      </a:r>
                      <a:endParaRPr lang="en-GB" sz="1400" b="1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1990</a:t>
                      </a:r>
                      <a:endParaRPr lang="en-GB" sz="1400" b="1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stopa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rasta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873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GB" sz="1400" u="none" strike="noStrike">
                          <a:effectLst/>
                        </a:rPr>
                        <a:t>Japan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 dirty="0">
                          <a:effectLst/>
                        </a:rPr>
                        <a:t>591</a:t>
                      </a:r>
                      <a:endParaRPr lang="en-GB" sz="1400" b="0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12840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10.81%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516037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GB" sz="1400" u="none" strike="noStrike" dirty="0" err="1">
                          <a:effectLst/>
                        </a:rPr>
                        <a:t>Austrija</a:t>
                      </a:r>
                      <a:endParaRPr lang="en-GB" sz="1400" b="0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 dirty="0">
                          <a:effectLst/>
                        </a:rPr>
                        <a:t>1108</a:t>
                      </a:r>
                      <a:endParaRPr lang="en-GB" sz="1400" b="0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9990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7.61%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9546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GB" sz="1400" u="none" strike="noStrike">
                          <a:effectLst/>
                        </a:rPr>
                        <a:t>Grčka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430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3680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7.42%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7440949"/>
                  </a:ext>
                </a:extLst>
              </a:tr>
              <a:tr h="735092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GB" sz="1400" u="none" strike="noStrike" dirty="0" err="1">
                          <a:effectLst/>
                        </a:rPr>
                        <a:t>Italija</a:t>
                      </a:r>
                      <a:endParaRPr lang="en-GB" sz="1400" b="0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1022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8550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7.34%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4290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GB" sz="1400" u="none" strike="noStrike" dirty="0">
                          <a:effectLst/>
                        </a:rPr>
                        <a:t>Jugoslavija</a:t>
                      </a:r>
                      <a:endParaRPr lang="en-GB" sz="1400" b="0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469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2300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4</a:t>
                      </a:r>
                      <a:r>
                        <a:rPr lang="en-GB" sz="1100" u="none" strike="noStrike" dirty="0">
                          <a:effectLst/>
                        </a:rPr>
                        <a:t>.</a:t>
                      </a:r>
                      <a:r>
                        <a:rPr lang="sr-Latn-RS" sz="1100" u="none" strike="noStrike" dirty="0">
                          <a:effectLst/>
                        </a:rPr>
                        <a:t>5</a:t>
                      </a:r>
                      <a:r>
                        <a:rPr lang="en-GB" sz="1100" u="none" strike="noStrike" dirty="0">
                          <a:effectLst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41695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GB" sz="1400" u="none" strike="noStrike" dirty="0" err="1">
                          <a:effectLst/>
                        </a:rPr>
                        <a:t>Turska</a:t>
                      </a:r>
                      <a:endParaRPr lang="en-GB" sz="1400" b="0" i="1" u="none" strike="noStrike" dirty="0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389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1110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648346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GB" sz="1400" u="none" strike="noStrike">
                          <a:effectLst/>
                        </a:rPr>
                        <a:t>Mađarska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769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GB" sz="1400" u="none" strike="noStrike">
                          <a:effectLst/>
                        </a:rPr>
                        <a:t>2020</a:t>
                      </a:r>
                      <a:endParaRPr lang="en-GB" sz="1400" b="0" i="1" u="none" strike="noStrike">
                        <a:solidFill>
                          <a:srgbClr val="60606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47625" marB="476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3.27%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513258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5C522A9-2EF3-405B-A72D-3041E0D93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67"/>
          <a:stretch/>
        </p:blipFill>
        <p:spPr>
          <a:xfrm>
            <a:off x="557559" y="1690688"/>
            <a:ext cx="5048250" cy="2552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C236D5-A55A-4EAD-B8DE-8ED1FE56FA15}"/>
              </a:ext>
            </a:extLst>
          </p:cNvPr>
          <p:cNvSpPr/>
          <p:nvPr/>
        </p:nvSpPr>
        <p:spPr>
          <a:xfrm>
            <a:off x="3081684" y="1967948"/>
            <a:ext cx="387073" cy="146105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ADB05-5957-4B76-9CBC-3A926F3EF7B6}"/>
              </a:ext>
            </a:extLst>
          </p:cNvPr>
          <p:cNvSpPr/>
          <p:nvPr/>
        </p:nvSpPr>
        <p:spPr>
          <a:xfrm>
            <a:off x="3481008" y="1966912"/>
            <a:ext cx="305802" cy="1461052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DD467-33D6-4244-AA34-24B7C17B137D}"/>
              </a:ext>
            </a:extLst>
          </p:cNvPr>
          <p:cNvSpPr/>
          <p:nvPr/>
        </p:nvSpPr>
        <p:spPr>
          <a:xfrm>
            <a:off x="3782494" y="1980166"/>
            <a:ext cx="305802" cy="1461052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5888C4-70B7-4211-BD12-8A96264D0231}"/>
              </a:ext>
            </a:extLst>
          </p:cNvPr>
          <p:cNvSpPr/>
          <p:nvPr/>
        </p:nvSpPr>
        <p:spPr>
          <a:xfrm>
            <a:off x="4092921" y="1956973"/>
            <a:ext cx="509200" cy="1461052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C4034-FDB7-4521-B353-7B92BBD446DB}"/>
              </a:ext>
            </a:extLst>
          </p:cNvPr>
          <p:cNvSpPr/>
          <p:nvPr/>
        </p:nvSpPr>
        <p:spPr>
          <a:xfrm>
            <a:off x="4602121" y="1956973"/>
            <a:ext cx="559517" cy="1461052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1C0576-DF7B-4DE4-A767-F24CE627E232}"/>
              </a:ext>
            </a:extLst>
          </p:cNvPr>
          <p:cNvSpPr/>
          <p:nvPr/>
        </p:nvSpPr>
        <p:spPr>
          <a:xfrm>
            <a:off x="405071" y="4711148"/>
            <a:ext cx="5690929" cy="387626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A5DB1-CC97-4D58-865F-0C7864AE43FA}"/>
              </a:ext>
            </a:extLst>
          </p:cNvPr>
          <p:cNvSpPr/>
          <p:nvPr/>
        </p:nvSpPr>
        <p:spPr>
          <a:xfrm>
            <a:off x="405071" y="5108714"/>
            <a:ext cx="5690929" cy="387626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810E70-F5D0-4D36-96A0-362CB1D57472}"/>
              </a:ext>
            </a:extLst>
          </p:cNvPr>
          <p:cNvSpPr/>
          <p:nvPr/>
        </p:nvSpPr>
        <p:spPr>
          <a:xfrm>
            <a:off x="415629" y="5551747"/>
            <a:ext cx="5690929" cy="387626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0ED9F4-CD41-4121-846C-1654A68A29AB}"/>
              </a:ext>
            </a:extLst>
          </p:cNvPr>
          <p:cNvSpPr/>
          <p:nvPr/>
        </p:nvSpPr>
        <p:spPr>
          <a:xfrm>
            <a:off x="418321" y="5963717"/>
            <a:ext cx="5690929" cy="387626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E23FB2-8A18-4637-A344-C52595750E65}"/>
              </a:ext>
            </a:extLst>
          </p:cNvPr>
          <p:cNvSpPr/>
          <p:nvPr/>
        </p:nvSpPr>
        <p:spPr>
          <a:xfrm>
            <a:off x="381641" y="6361286"/>
            <a:ext cx="5690929" cy="387626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DB6A14-9A87-44D0-9BB0-BB72CF73508E}"/>
              </a:ext>
            </a:extLst>
          </p:cNvPr>
          <p:cNvSpPr txBox="1"/>
          <p:nvPr/>
        </p:nvSpPr>
        <p:spPr>
          <a:xfrm>
            <a:off x="6275248" y="6463376"/>
            <a:ext cx="62291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err="1">
                <a:solidFill>
                  <a:srgbClr val="E68D1A"/>
                </a:solidFill>
                <a:latin typeface="Roboto" panose="02000000000000000000" pitchFamily="2" charset="0"/>
              </a:rPr>
              <a:t>Izvor</a:t>
            </a:r>
            <a:r>
              <a:rPr lang="en-GB" sz="1100" dirty="0">
                <a:solidFill>
                  <a:srgbClr val="E68D1A"/>
                </a:solidFill>
                <a:latin typeface="Roboto" panose="02000000000000000000" pitchFamily="2" charset="0"/>
              </a:rPr>
              <a:t>: </a:t>
            </a:r>
            <a:r>
              <a:rPr lang="sr-Latn-RS" sz="1100" dirty="0">
                <a:solidFill>
                  <a:srgbClr val="E68D1A"/>
                </a:solidFill>
                <a:latin typeface="Roboto" panose="02000000000000000000" pitchFamily="2" charset="0"/>
              </a:rPr>
              <a:t>Šta</a:t>
            </a:r>
            <a:r>
              <a:rPr lang="en-GB" sz="1100" b="0" i="0" dirty="0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GB" sz="1100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istina</a:t>
            </a:r>
            <a:r>
              <a:rPr lang="en-GB" sz="1100" b="0" i="0" dirty="0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 o </a:t>
            </a:r>
            <a:r>
              <a:rPr lang="en-GB" sz="1100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privrednom</a:t>
            </a:r>
            <a:r>
              <a:rPr lang="en-GB" sz="1100" b="0" i="0" dirty="0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100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rastu</a:t>
            </a:r>
            <a:r>
              <a:rPr lang="en-GB" sz="1100" b="0" i="0" dirty="0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 SFR </a:t>
            </a:r>
            <a:r>
              <a:rPr lang="en-GB" sz="1100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Jugoslavije</a:t>
            </a:r>
            <a:r>
              <a:rPr lang="sr-Latn-RS" sz="1100" b="0" i="0" dirty="0">
                <a:solidFill>
                  <a:srgbClr val="E68D1A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GB" sz="1100" b="1" i="0" u="none" strike="noStrike" cap="all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4"/>
              </a:rPr>
              <a:t>MIJAT LAKIĆEVIĆ</a:t>
            </a:r>
            <a:r>
              <a:rPr lang="en-GB" sz="1100" b="0" i="0" cap="all" dirty="0">
                <a:solidFill>
                  <a:srgbClr val="85868C"/>
                </a:solidFill>
                <a:effectLst/>
                <a:latin typeface="Roboto" panose="02000000000000000000" pitchFamily="2" charset="0"/>
              </a:rPr>
              <a:t>25/05/2019</a:t>
            </a:r>
            <a:endParaRPr lang="en-GB" sz="1100" b="1" i="0" cap="all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846466-D7E5-4949-8433-70855F071092}"/>
              </a:ext>
            </a:extLst>
          </p:cNvPr>
          <p:cNvSpPr txBox="1"/>
          <p:nvPr/>
        </p:nvSpPr>
        <p:spPr>
          <a:xfrm>
            <a:off x="6367401" y="3740071"/>
            <a:ext cx="22701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1952 to 1965, Yugoslavia witnessed the golden age of its economy, </a:t>
            </a:r>
            <a:r>
              <a:rPr lang="en-GB" dirty="0" err="1"/>
              <a:t>rivaling</a:t>
            </a:r>
            <a:r>
              <a:rPr lang="en-GB" dirty="0"/>
              <a:t> Japan as the fastest growing worldwide economy </a:t>
            </a:r>
          </a:p>
        </p:txBody>
      </p:sp>
    </p:spTree>
    <p:extLst>
      <p:ext uri="{BB962C8B-B14F-4D97-AF65-F5344CB8AC3E}">
        <p14:creationId xmlns:p14="http://schemas.microsoft.com/office/powerpoint/2010/main" val="14497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5A7269-673E-4088-A438-458DC640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4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economic trajectory</a:t>
            </a:r>
            <a:br>
              <a:rPr lang="sr-Latn-RS" sz="54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Yugoslav</a:t>
            </a:r>
            <a:r>
              <a:rPr lang="sr-Latn-RS" sz="54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4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sr-Latn-RS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sr-Latn-RS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 the data!!!!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49BBDB-B8C6-4459-B782-A044118FB35E}"/>
              </a:ext>
            </a:extLst>
          </p:cNvPr>
          <p:cNvSpPr txBox="1"/>
          <p:nvPr/>
        </p:nvSpPr>
        <p:spPr>
          <a:xfrm>
            <a:off x="5048664" y="4074634"/>
            <a:ext cx="48577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1000" b="1" dirty="0">
                <a:solidFill>
                  <a:srgbClr val="0070C0"/>
                </a:solidFill>
              </a:rPr>
              <a:t>BIH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E14A56-85F1-4C52-A4C7-A7FEC79452BE}"/>
              </a:ext>
            </a:extLst>
          </p:cNvPr>
          <p:cNvSpPr txBox="1"/>
          <p:nvPr/>
        </p:nvSpPr>
        <p:spPr>
          <a:xfrm>
            <a:off x="5028786" y="3436635"/>
            <a:ext cx="485775" cy="24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1000" b="1" dirty="0">
                <a:solidFill>
                  <a:srgbClr val="C00000"/>
                </a:solidFill>
              </a:rPr>
              <a:t>CRO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C5A200-6BBC-4AAD-A578-5E0B2F4163C5}"/>
              </a:ext>
            </a:extLst>
          </p:cNvPr>
          <p:cNvSpPr txBox="1"/>
          <p:nvPr/>
        </p:nvSpPr>
        <p:spPr>
          <a:xfrm>
            <a:off x="5069166" y="2949393"/>
            <a:ext cx="48577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1000" b="1" dirty="0">
                <a:solidFill>
                  <a:schemeClr val="accent3">
                    <a:lumMod val="75000"/>
                  </a:schemeClr>
                </a:solidFill>
              </a:rPr>
              <a:t>SLO</a:t>
            </a:r>
            <a:endParaRPr lang="en-GB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22354-0743-453B-8AE2-7DB64F0D2406}"/>
              </a:ext>
            </a:extLst>
          </p:cNvPr>
          <p:cNvSpPr txBox="1"/>
          <p:nvPr/>
        </p:nvSpPr>
        <p:spPr>
          <a:xfrm>
            <a:off x="5055292" y="3646196"/>
            <a:ext cx="48577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1000" b="1" dirty="0">
                <a:solidFill>
                  <a:srgbClr val="FFC000"/>
                </a:solidFill>
              </a:rPr>
              <a:t>SER</a:t>
            </a:r>
            <a:endParaRPr lang="en-GB" sz="1000" b="1" dirty="0">
              <a:solidFill>
                <a:srgbClr val="FFC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5BB93-4C15-488E-937E-F72B4A95F222}"/>
              </a:ext>
            </a:extLst>
          </p:cNvPr>
          <p:cNvSpPr txBox="1"/>
          <p:nvPr/>
        </p:nvSpPr>
        <p:spPr>
          <a:xfrm>
            <a:off x="5360507" y="3648044"/>
            <a:ext cx="48577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1000" b="1" dirty="0">
                <a:solidFill>
                  <a:srgbClr val="92D050"/>
                </a:solidFill>
              </a:rPr>
              <a:t>MAC</a:t>
            </a:r>
            <a:endParaRPr lang="en-GB" sz="1000" b="1" dirty="0">
              <a:solidFill>
                <a:srgbClr val="92D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40FE85-A367-4ACC-BE04-3BAFD0BF7C63}"/>
              </a:ext>
            </a:extLst>
          </p:cNvPr>
          <p:cNvSpPr txBox="1"/>
          <p:nvPr/>
        </p:nvSpPr>
        <p:spPr>
          <a:xfrm>
            <a:off x="5055292" y="3871366"/>
            <a:ext cx="48577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1000" b="1" dirty="0">
                <a:solidFill>
                  <a:srgbClr val="00B0F0"/>
                </a:solidFill>
              </a:rPr>
              <a:t>MON</a:t>
            </a:r>
            <a:endParaRPr lang="en-GB" sz="1000" b="1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8E8B-4411-49EC-A750-57AEEC16B36B}"/>
              </a:ext>
            </a:extLst>
          </p:cNvPr>
          <p:cNvSpPr txBox="1"/>
          <p:nvPr/>
        </p:nvSpPr>
        <p:spPr>
          <a:xfrm>
            <a:off x="1044419" y="5581732"/>
            <a:ext cx="499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hlinkClick r:id="rId2"/>
              </a:rPr>
              <a:t>Izvor: Gligorov, 2012.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CA0AD0B-721C-47A4-A9DE-4F2AE7270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" y="1976952"/>
            <a:ext cx="5818966" cy="3915333"/>
          </a:xfrm>
          <a:prstGeom prst="rect">
            <a:avLst/>
          </a:prstGeom>
        </p:spPr>
      </p:pic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88FEB741-7C66-4E16-AD51-DD33FC1E99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84" y="1998384"/>
            <a:ext cx="6034660" cy="3838352"/>
          </a:xfrm>
        </p:spPr>
      </p:pic>
    </p:spTree>
    <p:extLst>
      <p:ext uri="{BB962C8B-B14F-4D97-AF65-F5344CB8AC3E}">
        <p14:creationId xmlns:p14="http://schemas.microsoft.com/office/powerpoint/2010/main" val="22541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C732-7BD3-4EAC-BED8-C4B8FBD0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3F34DC-1E2D-4670-9329-A27BBEC43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242" y="120239"/>
            <a:ext cx="6273114" cy="6617521"/>
          </a:xfrm>
        </p:spPr>
      </p:pic>
      <p:pic>
        <p:nvPicPr>
          <p:cNvPr id="4" name="Picture 2" descr="Ekonomija Jugoslavije | Bosnaonline">
            <a:extLst>
              <a:ext uri="{FF2B5EF4-FFF2-40B4-BE49-F238E27FC236}">
                <a16:creationId xmlns:a16="http://schemas.microsoft.com/office/drawing/2014/main" id="{70E69D22-DBC2-45F1-8FE1-2CC1E8CB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" y="1825625"/>
            <a:ext cx="494470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2D2A-51E2-462D-B01D-B515B270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Employment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00A7C-DCBB-4226-A07B-E2D43FDA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2" y="1825625"/>
            <a:ext cx="4582101" cy="4351338"/>
          </a:xfrm>
        </p:spPr>
        <p:txBody>
          <a:bodyPr>
            <a:normAutofit fontScale="47500" lnSpcReduction="20000"/>
          </a:bodyPr>
          <a:lstStyle/>
          <a:p>
            <a:endParaRPr lang="sr-Latn-RS" sz="3400" baseline="30000" dirty="0"/>
          </a:p>
          <a:p>
            <a:r>
              <a:rPr lang="sr-Latn-RS" sz="8600" b="1" baseline="30000" dirty="0"/>
              <a:t>„NIJE TAČNO DA JE STATISTIKA DAVALA </a:t>
            </a:r>
            <a:r>
              <a:rPr lang="sr-Latn-RS" sz="8600" baseline="30000" dirty="0"/>
              <a:t>LAŽNE PODATKE, STATISTIKA JE DAVALA IZMIŠLJENE PODATKE“ </a:t>
            </a:r>
          </a:p>
          <a:p>
            <a:endParaRPr lang="sr-Latn-RS" sz="8600" baseline="30000" dirty="0"/>
          </a:p>
          <a:p>
            <a:r>
              <a:rPr lang="sr-Latn-RS" sz="8600" baseline="30000" dirty="0"/>
              <a:t>The only solution for unemployment was to open the borders for emigration</a:t>
            </a:r>
          </a:p>
          <a:p>
            <a:endParaRPr lang="sr-Latn-RS" sz="8600" baseline="30000" dirty="0"/>
          </a:p>
          <a:p>
            <a:r>
              <a:rPr lang="sr-Latn-RS" sz="8600" baseline="30000" dirty="0"/>
              <a:t>This policy started as of 1965</a:t>
            </a:r>
            <a:endParaRPr lang="sr-Latn-RS" baseline="30000" dirty="0"/>
          </a:p>
          <a:p>
            <a:endParaRPr lang="sr-Latn-RS" baseline="30000" dirty="0"/>
          </a:p>
          <a:p>
            <a:endParaRPr lang="sr-Latn-RS" baseline="30000" dirty="0"/>
          </a:p>
          <a:p>
            <a:endParaRPr lang="sr-Latn-RS" baseline="30000" dirty="0"/>
          </a:p>
          <a:p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buntu"/>
              <a:ea typeface="+mn-ea"/>
              <a:cs typeface="+mn-cs"/>
            </a:endParaRPr>
          </a:p>
          <a:p>
            <a:endParaRPr lang="en-GB" baseline="30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79D22D-D25F-47E0-8DE3-78EC2DBCAF95}"/>
              </a:ext>
            </a:extLst>
          </p:cNvPr>
          <p:cNvSpPr txBox="1">
            <a:spLocks/>
          </p:cNvSpPr>
          <p:nvPr/>
        </p:nvSpPr>
        <p:spPr>
          <a:xfrm>
            <a:off x="5871643" y="5084893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/>
              <a:t>IZVOR – GLIGOROV, 2012</a:t>
            </a:r>
            <a:endParaRPr lang="en-GB" sz="8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1F4B3AB-3CEE-4B79-A036-90E3A3B0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392" y="773865"/>
            <a:ext cx="5746164" cy="47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A50F25-ED1B-4190-9935-F94EC0B7F3AE}"/>
              </a:ext>
            </a:extLst>
          </p:cNvPr>
          <p:cNvSpPr txBox="1"/>
          <p:nvPr/>
        </p:nvSpPr>
        <p:spPr>
          <a:xfrm>
            <a:off x="7581071" y="1312614"/>
            <a:ext cx="6097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Latn-RS" sz="1800" u="sng" baseline="30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POLITIČKI PRIHVATLJIVA STOPA NEZAPOSLENOSTI JE </a:t>
            </a:r>
            <a:r>
              <a:rPr lang="en-US" sz="1800" u="sng" baseline="30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&lt; 10%</a:t>
            </a:r>
          </a:p>
          <a:p>
            <a:pPr marL="0" indent="0">
              <a:buNone/>
            </a:pPr>
            <a:endParaRPr lang="en-US" u="sng" baseline="30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</a:pPr>
            <a:r>
              <a:rPr lang="en-US" u="sng" baseline="30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EMIGRACIJA </a:t>
            </a:r>
          </a:p>
          <a:p>
            <a:pPr marL="0" indent="0">
              <a:buNone/>
            </a:pPr>
            <a:endParaRPr lang="en-US" u="sng" baseline="30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</a:pPr>
            <a:r>
              <a:rPr lang="en-US" u="sng" baseline="30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DOZNAKE</a:t>
            </a:r>
            <a:endParaRPr lang="sr-Latn-RS" u="sng" baseline="30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170" name="Picture 2" descr="gross-and-net-unemployment-rates-in-yugoslavia">
            <a:extLst>
              <a:ext uri="{FF2B5EF4-FFF2-40B4-BE49-F238E27FC236}">
                <a16:creationId xmlns:a16="http://schemas.microsoft.com/office/drawing/2014/main" id="{0DA009DA-7A32-4B2E-A251-03BE2802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2" y="1690688"/>
            <a:ext cx="6553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66EFA8A-934C-4E27-A782-9663DACC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6572BE-7282-43EA-AB85-FD528E710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2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89B6-F318-43E8-AA13-B21E83EC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27B4900-F449-4A3F-984F-81E38DE60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911389"/>
              </p:ext>
            </p:extLst>
          </p:nvPr>
        </p:nvGraphicFramePr>
        <p:xfrm>
          <a:off x="379375" y="1011335"/>
          <a:ext cx="8924823" cy="47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AD8390-4293-4AB9-A199-24B63BDFB1B1}"/>
              </a:ext>
            </a:extLst>
          </p:cNvPr>
          <p:cNvSpPr txBox="1"/>
          <p:nvPr/>
        </p:nvSpPr>
        <p:spPr>
          <a:xfrm>
            <a:off x="8818424" y="5007382"/>
            <a:ext cx="4857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rgbClr val="00B050"/>
                </a:solidFill>
              </a:rPr>
              <a:t>SLO</a:t>
            </a:r>
            <a:endParaRPr lang="en-GB" sz="9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7681-1DD8-452D-BBBB-86DCD8882FE5}"/>
              </a:ext>
            </a:extLst>
          </p:cNvPr>
          <p:cNvSpPr txBox="1"/>
          <p:nvPr/>
        </p:nvSpPr>
        <p:spPr>
          <a:xfrm>
            <a:off x="8800472" y="4636519"/>
            <a:ext cx="4857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chemeClr val="tx1">
                    <a:lumMod val="65000"/>
                  </a:schemeClr>
                </a:solidFill>
              </a:rPr>
              <a:t>MON</a:t>
            </a:r>
            <a:endParaRPr lang="en-GB" sz="9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AA56E-7811-47E2-9458-36EC3BDEE26D}"/>
              </a:ext>
            </a:extLst>
          </p:cNvPr>
          <p:cNvSpPr txBox="1"/>
          <p:nvPr/>
        </p:nvSpPr>
        <p:spPr>
          <a:xfrm>
            <a:off x="8800472" y="3922738"/>
            <a:ext cx="4857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chemeClr val="accent3">
                    <a:lumMod val="75000"/>
                  </a:schemeClr>
                </a:solidFill>
              </a:rPr>
              <a:t>BIH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412C5-9E67-45F2-B4D4-91C2DDA82BA8}"/>
              </a:ext>
            </a:extLst>
          </p:cNvPr>
          <p:cNvSpPr txBox="1"/>
          <p:nvPr/>
        </p:nvSpPr>
        <p:spPr>
          <a:xfrm>
            <a:off x="9754067" y="3382573"/>
            <a:ext cx="203637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 Predicts Sharpest</a:t>
            </a:r>
            <a:endParaRPr kumimoji="0" lang="sr-Latn-RS" altLang="en-US" sz="1800" b="0" i="0" u="sng" strike="noStrike" cap="none" normalizeH="0" baseline="0" dirty="0">
              <a:ln>
                <a:noFill/>
              </a:ln>
              <a:solidFill>
                <a:srgbClr val="1A0DAB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Decline of Remittances in Recent</a:t>
            </a:r>
            <a:r>
              <a:rPr kumimoji="0" lang="sr-Latn-RS" altLang="en-US" sz="18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history</a:t>
            </a:r>
            <a:endParaRPr kumimoji="0" lang="en-US" altLang="en-US" sz="1800" b="0" i="0" u="sng" strike="noStrike" cap="none" normalizeH="0" baseline="0" dirty="0">
              <a:ln>
                <a:noFill/>
              </a:ln>
              <a:solidFill>
                <a:srgbClr val="1A0DAB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lang="en-US" altLang="en-US" sz="9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A2B0F0-E445-44D8-BC50-617469E022B6}"/>
              </a:ext>
            </a:extLst>
          </p:cNvPr>
          <p:cNvSpPr txBox="1"/>
          <p:nvPr/>
        </p:nvSpPr>
        <p:spPr>
          <a:xfrm>
            <a:off x="8853542" y="2124572"/>
            <a:ext cx="413170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rgbClr val="FFC000"/>
                </a:solidFill>
              </a:rPr>
              <a:t>CRO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B0761-5FA0-41F3-B1F3-543446839991}"/>
              </a:ext>
            </a:extLst>
          </p:cNvPr>
          <p:cNvSpPr txBox="1"/>
          <p:nvPr/>
        </p:nvSpPr>
        <p:spPr>
          <a:xfrm>
            <a:off x="8873076" y="2391465"/>
            <a:ext cx="41317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chemeClr val="accent1"/>
                </a:solidFill>
              </a:rPr>
              <a:t>SER</a:t>
            </a:r>
            <a:endParaRPr lang="en-GB" sz="900" b="1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1D4B14-1DF6-4587-8D53-EA983624FE50}"/>
              </a:ext>
            </a:extLst>
          </p:cNvPr>
          <p:cNvSpPr txBox="1"/>
          <p:nvPr/>
        </p:nvSpPr>
        <p:spPr>
          <a:xfrm>
            <a:off x="8840566" y="4854808"/>
            <a:ext cx="413170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rgbClr val="FFC000"/>
                </a:solidFill>
              </a:rPr>
              <a:t>MAC</a:t>
            </a:r>
            <a:endParaRPr lang="en-GB" sz="9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0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C5A4E1-41C6-44A4-8863-D53BC0C1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760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C15FA-5745-41D7-B5FB-5AA92C79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08" y="-128311"/>
            <a:ext cx="10637518" cy="1325563"/>
          </a:xfrm>
        </p:spPr>
        <p:txBody>
          <a:bodyPr/>
          <a:lstStyle/>
          <a:p>
            <a:r>
              <a:rPr lang="en-US" dirty="0"/>
              <a:t>INFLACIJA - DENOMINACIJE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3A70F4-097C-4923-BA98-0BCA9E2A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821" y="30924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Табела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sr-Cyrl-R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Инфлација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губици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предузећа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незапосленост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СФРЈ (1980-1990)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3" name="Picture 14" descr="Image result for sfrj inflacija devedesetih&quot;">
            <a:extLst>
              <a:ext uri="{FF2B5EF4-FFF2-40B4-BE49-F238E27FC236}">
                <a16:creationId xmlns:a16="http://schemas.microsoft.com/office/drawing/2014/main" id="{6B6DDA21-CCE6-4E37-8E2A-66FF51C9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49647"/>
            <a:ext cx="4749801" cy="19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32E79FF-C205-4634-90FF-2EFCBD83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282" y="5183953"/>
            <a:ext cx="13564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Извор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GB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Хабул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B5127-3E81-45B1-AD2E-CEB3BCF49AF7}"/>
              </a:ext>
            </a:extLst>
          </p:cNvPr>
          <p:cNvSpPr txBox="1"/>
          <p:nvPr/>
        </p:nvSpPr>
        <p:spPr>
          <a:xfrm>
            <a:off x="25401" y="6149969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Izvor</a:t>
            </a:r>
            <a:r>
              <a:rPr lang="en-GB" sz="800" dirty="0"/>
              <a:t>: https://www.liberal.hr/jugoslavija-sfrj-gospodarstvo-mitovi-ex-yu-radnicko-samoupravljanje-508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64582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A765-1D04-4F4C-9A24-D3BC1937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318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r-Cyrl-R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Табела 4.  Монетарни упади република у периоду </a:t>
            </a:r>
            <a:r>
              <a:rPr lang="en-GB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октобар</a:t>
            </a: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1990. - </a:t>
            </a:r>
            <a:r>
              <a:rPr lang="en-GB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фебруар</a:t>
            </a: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1991</a:t>
            </a:r>
            <a:r>
              <a:rPr lang="sr-Cyrl-R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r-Cyrl-R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Уп. Динкић, 2000.</a:t>
            </a:r>
            <a:br>
              <a:rPr lang="en-GB" altLang="en-US" sz="2000" dirty="0">
                <a:ea typeface="Times New Roman" panose="02020603050405020304" pitchFamily="18" charset="0"/>
              </a:rPr>
            </a:br>
            <a:endParaRPr lang="en-GB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88CB95-E374-4C94-8CFB-C6537ADBE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36367"/>
              </p:ext>
            </p:extLst>
          </p:nvPr>
        </p:nvGraphicFramePr>
        <p:xfrm>
          <a:off x="1086571" y="1808921"/>
          <a:ext cx="5725160" cy="4254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25">
                  <a:extLst>
                    <a:ext uri="{9D8B030D-6E8A-4147-A177-3AD203B41FA5}">
                      <a16:colId xmlns:a16="http://schemas.microsoft.com/office/drawing/2014/main" val="2410573802"/>
                    </a:ext>
                  </a:extLst>
                </a:gridCol>
                <a:gridCol w="2875835">
                  <a:extLst>
                    <a:ext uri="{9D8B030D-6E8A-4147-A177-3AD203B41FA5}">
                      <a16:colId xmlns:a16="http://schemas.microsoft.com/office/drawing/2014/main" val="3901465180"/>
                    </a:ext>
                  </a:extLst>
                </a:gridCol>
              </a:tblGrid>
              <a:tr h="634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 dirty="0">
                          <a:effectLst/>
                        </a:rPr>
                        <a:t>Република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 dirty="0">
                          <a:effectLst/>
                        </a:rPr>
                        <a:t>Износ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70079"/>
                  </a:ext>
                </a:extLst>
              </a:tr>
              <a:tr h="607820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 dirty="0">
                          <a:effectLst/>
                        </a:rPr>
                        <a:t>НБ Словеније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 dirty="0">
                          <a:effectLst/>
                        </a:rPr>
                        <a:t>1 милијарда динара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576159"/>
                  </a:ext>
                </a:extLst>
              </a:tr>
              <a:tr h="47195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 dirty="0">
                          <a:effectLst/>
                        </a:rPr>
                        <a:t>НБ Хрватске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>
                          <a:effectLst/>
                        </a:rPr>
                        <a:t>1,7 милијарда динара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56521"/>
                  </a:ext>
                </a:extLst>
              </a:tr>
              <a:tr h="943908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 dirty="0">
                          <a:effectLst/>
                        </a:rPr>
                        <a:t>НБ Србије (укључујући НБ Војводине и НБ Косова)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sr-Cyrl-RS" sz="1400" dirty="0">
                          <a:effectLst/>
                        </a:rPr>
                        <a:t>21,7 милијарди динара </a:t>
                      </a:r>
                      <a:r>
                        <a:rPr lang="en-GB" sz="1400" dirty="0">
                          <a:effectLst/>
                        </a:rPr>
                        <a:t>(ДЕМ 3,1 </a:t>
                      </a:r>
                      <a:r>
                        <a:rPr lang="en-GB" sz="1400" dirty="0" err="1">
                          <a:effectLst/>
                        </a:rPr>
                        <a:t>милијарди</a:t>
                      </a:r>
                      <a:r>
                        <a:rPr lang="en-GB" sz="1400" dirty="0">
                          <a:effectLst/>
                        </a:rPr>
                        <a:t>)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850753"/>
                  </a:ext>
                </a:extLst>
              </a:tr>
              <a:tr h="607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НБ Црне Горе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2.6 </a:t>
                      </a:r>
                      <a:r>
                        <a:rPr lang="en-GB" sz="1400" dirty="0" err="1">
                          <a:effectLst/>
                        </a:rPr>
                        <a:t>милијарди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102978"/>
                  </a:ext>
                </a:extLst>
              </a:tr>
              <a:tr h="987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НБ Македониј</a:t>
                      </a:r>
                      <a:r>
                        <a:rPr lang="sr-Cyrl-RS" sz="1400">
                          <a:effectLst/>
                        </a:rPr>
                        <a:t>е</a:t>
                      </a:r>
                      <a:r>
                        <a:rPr lang="en-GB" sz="1400">
                          <a:effectLst/>
                        </a:rPr>
                        <a:t> и НБ БиХ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користиле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су</a:t>
                      </a:r>
                      <a:r>
                        <a:rPr lang="en-GB" sz="1400" dirty="0">
                          <a:effectLst/>
                        </a:rPr>
                        <a:t> у </a:t>
                      </a:r>
                      <a:r>
                        <a:rPr lang="en-GB" sz="1400" dirty="0" err="1">
                          <a:effectLst/>
                        </a:rPr>
                        <a:t>јануару</a:t>
                      </a:r>
                      <a:r>
                        <a:rPr lang="en-GB" sz="1400" dirty="0">
                          <a:effectLst/>
                        </a:rPr>
                        <a:t> 1991. </a:t>
                      </a:r>
                      <a:r>
                        <a:rPr lang="en-GB" sz="1400" dirty="0" err="1">
                          <a:effectLst/>
                        </a:rPr>
                        <a:t>незнатне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износе</a:t>
                      </a:r>
                      <a:r>
                        <a:rPr lang="en-GB" sz="1400" dirty="0">
                          <a:effectLst/>
                        </a:rPr>
                        <a:t> "</a:t>
                      </a:r>
                      <a:r>
                        <a:rPr lang="en-GB" sz="1400" dirty="0" err="1">
                          <a:effectLst/>
                        </a:rPr>
                        <a:t>сивог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новца</a:t>
                      </a:r>
                      <a:r>
                        <a:rPr lang="en-GB" sz="1400" dirty="0">
                          <a:effectLst/>
                        </a:rPr>
                        <a:t>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2822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B80A76-60D9-4616-B310-DC6D18DF5F17}"/>
              </a:ext>
            </a:extLst>
          </p:cNvPr>
          <p:cNvSpPr txBox="1"/>
          <p:nvPr/>
        </p:nvSpPr>
        <p:spPr>
          <a:xfrm>
            <a:off x="7373017" y="2096858"/>
            <a:ext cx="430569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b="0" i="0" dirty="0">
                <a:effectLst/>
                <a:latin typeface="Arial" panose="020B0604020202020204" pitchFamily="34" charset="0"/>
              </a:rPr>
              <a:t>T</a:t>
            </a:r>
            <a:r>
              <a:rPr lang="en-GB" sz="1600" b="0" i="0" dirty="0">
                <a:effectLst/>
                <a:latin typeface="Arial" panose="020B0604020202020204" pitchFamily="34" charset="0"/>
              </a:rPr>
              <a:t>he fact remains that Serbia made a monetary blow that was 20 times bigger than the one in Slovenia and ten times bigger than the one in Croatia.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0" i="0" dirty="0">
                <a:effectLst/>
                <a:latin typeface="Arial" panose="020B0604020202020204" pitchFamily="34" charset="0"/>
              </a:rPr>
              <a:t>Although Markovic subsequently demanded sanctions for Serbia and </a:t>
            </a:r>
            <a:r>
              <a:rPr lang="sr-Latn-RS" sz="1600" b="0" i="0" dirty="0">
                <a:effectLst/>
                <a:latin typeface="Arial" panose="020B0604020202020204" pitchFamily="34" charset="0"/>
              </a:rPr>
              <a:t>insisted on </a:t>
            </a:r>
            <a:r>
              <a:rPr lang="en-GB" sz="1600" b="0" i="0" dirty="0">
                <a:effectLst/>
                <a:latin typeface="Arial" panose="020B0604020202020204" pitchFamily="34" charset="0"/>
              </a:rPr>
              <a:t>the return of the money, none of that was implemented. That monetary blow formally </a:t>
            </a:r>
            <a:r>
              <a:rPr lang="sr-Latn-RS" sz="1600" dirty="0">
                <a:latin typeface="Arial" panose="020B0604020202020204" pitchFamily="34" charset="0"/>
              </a:rPr>
              <a:t>labeled </a:t>
            </a:r>
            <a:r>
              <a:rPr lang="en-GB" sz="1600" b="0" i="0" dirty="0">
                <a:effectLst/>
                <a:latin typeface="Arial" panose="020B0604020202020204" pitchFamily="34" charset="0"/>
              </a:rPr>
              <a:t>the end of Markovic's reforms and the beginning of the disintegration of Yugoslavia. </a:t>
            </a:r>
            <a:br>
              <a:rPr lang="en-GB" sz="1600" dirty="0"/>
            </a:br>
            <a:br>
              <a:rPr lang="en-GB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8928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57F5-176B-436B-B4D7-0D73EF4B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SPOLJNI DUG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0F221-E5CA-4B89-A208-90076E548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156" y="1690688"/>
            <a:ext cx="5754963" cy="49948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FA5B2-C454-469D-A58E-77D5DBF961F2}"/>
              </a:ext>
            </a:extLst>
          </p:cNvPr>
          <p:cNvSpPr txBox="1"/>
          <p:nvPr/>
        </p:nvSpPr>
        <p:spPr>
          <a:xfrm>
            <a:off x="6903770" y="1690688"/>
            <a:ext cx="51008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0" i="0" dirty="0">
                <a:effectLst/>
                <a:latin typeface="Arial" panose="020B0604020202020204" pitchFamily="34" charset="0"/>
              </a:rPr>
              <a:t>1991 - </a:t>
            </a:r>
            <a:r>
              <a:rPr lang="en-GB" b="0" i="0" dirty="0">
                <a:effectLst/>
                <a:latin typeface="Arial" panose="020B0604020202020204" pitchFamily="34" charset="0"/>
              </a:rPr>
              <a:t> $ 20 billion in debt.</a:t>
            </a:r>
            <a:br>
              <a:rPr lang="en-GB" dirty="0"/>
            </a:br>
            <a:br>
              <a:rPr lang="en-GB" dirty="0"/>
            </a:br>
            <a:r>
              <a:rPr lang="sr-Latn-RS" dirty="0"/>
              <a:t>The </a:t>
            </a:r>
            <a:r>
              <a:rPr lang="en-GB" b="0" i="0" dirty="0">
                <a:effectLst/>
                <a:latin typeface="Arial" panose="020B0604020202020204" pitchFamily="34" charset="0"/>
              </a:rPr>
              <a:t>debt 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was traded </a:t>
            </a:r>
            <a:r>
              <a:rPr lang="en-GB" b="0" i="0" dirty="0">
                <a:effectLst/>
                <a:latin typeface="Arial" panose="020B0604020202020204" pitchFamily="34" charset="0"/>
              </a:rPr>
              <a:t>for 30 cents on the dollar, 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implying that it</a:t>
            </a:r>
            <a:r>
              <a:rPr lang="en-GB" b="0" i="0" dirty="0">
                <a:effectLst/>
                <a:latin typeface="Arial" panose="020B0604020202020204" pitchFamily="34" charset="0"/>
              </a:rPr>
              <a:t> was considered 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unsustainable</a:t>
            </a:r>
            <a:r>
              <a:rPr lang="en-GB" b="0" i="0" dirty="0">
                <a:effectLst/>
                <a:latin typeface="Arial" panose="020B0604020202020204" pitchFamily="34" charset="0"/>
              </a:rPr>
              <a:t>.</a:t>
            </a:r>
            <a:br>
              <a:rPr lang="en-GB" dirty="0"/>
            </a:br>
            <a:br>
              <a:rPr lang="en-GB" dirty="0"/>
            </a:br>
            <a:r>
              <a:rPr lang="sr-Latn-RS" b="0" i="0" dirty="0">
                <a:effectLst/>
                <a:latin typeface="Arial" panose="020B0604020202020204" pitchFamily="34" charset="0"/>
              </a:rPr>
              <a:t>1990 – </a:t>
            </a:r>
            <a:r>
              <a:rPr lang="sr-Latn-RS" dirty="0">
                <a:latin typeface="Arial" panose="020B0604020202020204" pitchFamily="34" charset="0"/>
              </a:rPr>
              <a:t>IMF </a:t>
            </a:r>
            <a:r>
              <a:rPr lang="en-GB" b="0" i="0" dirty="0">
                <a:effectLst/>
                <a:latin typeface="Arial" panose="020B0604020202020204" pitchFamily="34" charset="0"/>
              </a:rPr>
              <a:t>reduced its debt by 1.8 billion because the country simply 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could not </a:t>
            </a:r>
            <a:r>
              <a:rPr lang="en-GB" b="0" i="0" dirty="0">
                <a:effectLst/>
                <a:latin typeface="Arial" panose="020B0604020202020204" pitchFamily="34" charset="0"/>
              </a:rPr>
              <a:t>repay 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the </a:t>
            </a:r>
            <a:r>
              <a:rPr lang="en-GB" b="0" i="0" dirty="0">
                <a:effectLst/>
                <a:latin typeface="Arial" panose="020B0604020202020204" pitchFamily="34" charset="0"/>
              </a:rPr>
              <a:t>interest, let alone the principal.</a:t>
            </a:r>
            <a:br>
              <a:rPr lang="en-GB" dirty="0"/>
            </a:br>
            <a:br>
              <a:rPr lang="en-GB" dirty="0"/>
            </a:br>
            <a:r>
              <a:rPr lang="en-GB" b="0" i="0" dirty="0">
                <a:effectLst/>
                <a:latin typeface="Arial" panose="020B0604020202020204" pitchFamily="34" charset="0"/>
              </a:rPr>
              <a:t>2/3 of the entire Yugoslav industry was operating at a loss,</a:t>
            </a:r>
            <a:br>
              <a:rPr lang="en-GB" dirty="0"/>
            </a:br>
            <a:endParaRPr lang="en-GB" b="0" i="0" dirty="0"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10675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DD5A-2F0A-4B83-99B6-44911F45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Yugoslav economic reform</a:t>
            </a:r>
            <a:r>
              <a:rPr lang="sr-Latn-RS" dirty="0"/>
              <a:t> in 1964</a:t>
            </a:r>
            <a:r>
              <a:rPr lang="en-GB" dirty="0"/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44923F-0C44-4FF8-8D97-E66CEB123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7240" y="1904117"/>
            <a:ext cx="10026656" cy="41755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 the early 1960s there was stagnation and problems with servicing foreign loans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Due to that, in 1964, the Five-Year Plan 1961-1965 </a:t>
            </a:r>
            <a:r>
              <a:rPr lang="sr-Latn-RS" altLang="en-US" sz="2100" dirty="0">
                <a:solidFill>
                  <a:srgbClr val="202124"/>
                </a:solidFill>
                <a:latin typeface="inherit"/>
              </a:rPr>
              <a:t>was rejeced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Great Economic Reform was announced in December 1964 in Belgrade.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aim of the reform was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sr-Latn-RS" altLang="en-US" sz="2100" dirty="0">
                <a:solidFill>
                  <a:srgbClr val="202124"/>
                </a:solidFill>
                <a:latin typeface="inherit"/>
              </a:rPr>
              <a:t>	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introduce the law of supply and demand (market economy)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sr-Latn-RS" altLang="en-US" sz="2100" dirty="0">
                <a:solidFill>
                  <a:srgbClr val="202124"/>
                </a:solidFill>
                <a:latin typeface="inherit"/>
              </a:rPr>
              <a:t>	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greater autonomy to businesses.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sr-Latn-RS" altLang="en-US" sz="2100" dirty="0">
                <a:solidFill>
                  <a:srgbClr val="202124"/>
                </a:solidFill>
                <a:latin typeface="inherit"/>
              </a:rPr>
              <a:t>	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greater freedom to private capital (renewal of crafts and smaller economic plants).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sr-Latn-RS" altLang="en-US" sz="2100" dirty="0">
                <a:solidFill>
                  <a:srgbClr val="202124"/>
                </a:solidFill>
                <a:latin typeface="inherit"/>
              </a:rPr>
              <a:t>	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Monetary reform, - the introduction of the real dinar exchange rate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sr-Latn-RS" altLang="en-US" sz="2100" dirty="0">
                <a:solidFill>
                  <a:srgbClr val="202124"/>
                </a:solidFill>
                <a:latin typeface="inherit"/>
              </a:rPr>
              <a:t>	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(the goal was the convertible dinar), devalued from 750 to 1250 for 1 US $ (66.7%)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sr-Latn-RS" altLang="en-US" sz="2100" dirty="0">
                <a:solidFill>
                  <a:srgbClr val="202124"/>
                </a:solidFill>
                <a:latin typeface="inherit"/>
              </a:rPr>
              <a:t>	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 the same time the denomination was carried out. </a:t>
            </a:r>
            <a:endParaRPr lang="sr-Latn-RS" altLang="en-US" sz="2100" dirty="0">
              <a:solidFill>
                <a:srgbClr val="202124"/>
              </a:solidFill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sr-Latn-R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foreign trade was liberalized </a:t>
            </a:r>
            <a:endParaRPr kumimoji="0" lang="sr-Latn-R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en-US" sz="2100" dirty="0">
              <a:solidFill>
                <a:srgbClr val="202124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1344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1456-A9FA-477B-97D6-658BDDCC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E341-C33E-46CF-B839-AB1867F2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797344"/>
            <a:ext cx="10637518" cy="4351338"/>
          </a:xfrm>
        </p:spPr>
        <p:txBody>
          <a:bodyPr>
            <a:norm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the citizens of the SFRY were able to apply for and obtain a passport and travel wherever they wanted to the West, practically without any restrictions. </a:t>
            </a:r>
            <a:endParaRPr kumimoji="0" lang="sr-Latn-RS" altLang="en-US" sz="2000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sr-Latn-RS" altLang="en-US" dirty="0"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banking was also liberalized, - the first domestic commercial banks started operating, which started giving loans to citizens. </a:t>
            </a:r>
            <a:endParaRPr kumimoji="0" lang="sr-Latn-RS" altLang="en-US" sz="2000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sr-Latn-RS" altLang="en-US" dirty="0"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it soon began to show its negative side as well. </a:t>
            </a:r>
            <a:endParaRPr kumimoji="0" lang="sr-Latn-RS" altLang="en-US" sz="2000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The number of unemployed has risen sharply, </a:t>
            </a:r>
            <a:endParaRPr kumimoji="0" lang="sr-Latn-RS" altLang="en-US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the external debt suddenly began to swell, </a:t>
            </a:r>
            <a:endParaRPr kumimoji="0" lang="sr-Latn-RS" altLang="en-US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social differences in society increased sharply – </a:t>
            </a:r>
            <a:endParaRPr kumimoji="0" lang="sr-Latn-RS" altLang="en-US" b="0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so did political tensions (enterprise strikes, student revolt 1968, Croatian Spring, Kosovo).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2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A58E-CEAB-461C-9687-D6C3712F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CB2C-8BE3-4C73-9A76-E7405A75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0" i="0" dirty="0">
                <a:effectLst/>
                <a:latin typeface="Arial" panose="020B0604020202020204" pitchFamily="34" charset="0"/>
              </a:rPr>
              <a:t>1950 – workers councils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1963 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- </a:t>
            </a:r>
            <a:r>
              <a:rPr lang="en-GB" b="0" i="0" dirty="0">
                <a:effectLst/>
                <a:latin typeface="Arial" panose="020B0604020202020204" pitchFamily="34" charset="0"/>
              </a:rPr>
              <a:t>Constitution reaffirmed that self-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management</a:t>
            </a:r>
            <a:r>
              <a:rPr lang="en-GB" b="0" i="0" dirty="0">
                <a:effectLst/>
                <a:latin typeface="Arial" panose="020B0604020202020204" pitchFamily="34" charset="0"/>
              </a:rPr>
              <a:t> and social property are the primary values ​​in all aspects of society. </a:t>
            </a:r>
            <a:endParaRPr lang="sr-Latn-RS" b="0" i="0" dirty="0"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1965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 -</a:t>
            </a:r>
            <a:r>
              <a:rPr lang="en-GB" b="0" i="0" dirty="0">
                <a:effectLst/>
                <a:latin typeface="Arial" panose="020B0604020202020204" pitchFamily="34" charset="0"/>
              </a:rPr>
              <a:t> reforms that meant the introduction of market mechanisms, creating the so-called market socialism. </a:t>
            </a:r>
            <a:endParaRPr lang="sr-Latn-RS" b="0" i="0" dirty="0">
              <a:effectLst/>
              <a:latin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</a:rPr>
              <a:t>1968 – Students protests</a:t>
            </a:r>
            <a:endParaRPr lang="sr-Latn-RS" b="0" i="0" dirty="0"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1974</a:t>
            </a:r>
            <a:r>
              <a:rPr lang="sr-Latn-RS" b="0" i="0" dirty="0">
                <a:effectLst/>
                <a:latin typeface="Arial" panose="020B0604020202020204" pitchFamily="34" charset="0"/>
              </a:rPr>
              <a:t> - </a:t>
            </a:r>
            <a:r>
              <a:rPr lang="en-GB" b="0" i="0" dirty="0">
                <a:effectLst/>
                <a:latin typeface="Arial" panose="020B0604020202020204" pitchFamily="34" charset="0"/>
              </a:rPr>
              <a:t>Constitution introduced  the Basic Organization of Associated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Labor</a:t>
            </a:r>
            <a:r>
              <a:rPr lang="en-GB" b="0" i="0" dirty="0">
                <a:effectLst/>
                <a:latin typeface="Arial" panose="020B0604020202020204" pitchFamily="34" charset="0"/>
              </a:rPr>
              <a:t> (OOUR) - in which decisions were made through direct democracy. </a:t>
            </a:r>
            <a:endParaRPr lang="sr-Latn-RS" b="0" i="0" dirty="0">
              <a:effectLst/>
              <a:latin typeface="Arial" panose="020B0604020202020204" pitchFamily="34" charset="0"/>
            </a:endParaRPr>
          </a:p>
          <a:p>
            <a:r>
              <a:rPr lang="sr-Latn-RS" b="0" i="0" dirty="0">
                <a:effectLst/>
                <a:latin typeface="Arial" panose="020B0604020202020204" pitchFamily="34" charset="0"/>
              </a:rPr>
              <a:t>1976 –The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Labor</a:t>
            </a:r>
            <a:r>
              <a:rPr lang="en-GB" b="0" i="0" dirty="0">
                <a:effectLst/>
                <a:latin typeface="Arial" panose="020B0604020202020204" pitchFamily="34" charset="0"/>
              </a:rPr>
              <a:t> Act all enterprises were broken down into OOURs, </a:t>
            </a:r>
            <a:endParaRPr lang="sr-Latn-RS" b="0" i="0" dirty="0">
              <a:effectLst/>
              <a:latin typeface="Arial" panose="020B0604020202020204" pitchFamily="34" charset="0"/>
            </a:endParaRPr>
          </a:p>
          <a:p>
            <a:r>
              <a:rPr lang="sr-Latn-RS" b="0" i="0" dirty="0">
                <a:effectLst/>
                <a:latin typeface="Arial" panose="020B0604020202020204" pitchFamily="34" charset="0"/>
              </a:rPr>
              <a:t>Early 1980s -A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usterity</a:t>
            </a:r>
            <a:r>
              <a:rPr lang="en-GB" b="0" i="0" dirty="0">
                <a:effectLst/>
                <a:latin typeface="Arial" panose="020B0604020202020204" pitchFamily="34" charset="0"/>
              </a:rPr>
              <a:t> measures</a:t>
            </a:r>
            <a:endParaRPr lang="sr-Latn-RS" b="0" i="0" dirty="0">
              <a:effectLst/>
              <a:latin typeface="Arial" panose="020B0604020202020204" pitchFamily="34" charset="0"/>
            </a:endParaRPr>
          </a:p>
          <a:p>
            <a:r>
              <a:rPr lang="sr-Latn-RS" b="0" i="0" dirty="0">
                <a:effectLst/>
                <a:latin typeface="Arial" panose="020B0604020202020204" pitchFamily="34" charset="0"/>
              </a:rPr>
              <a:t>1989 - t</a:t>
            </a:r>
            <a:r>
              <a:rPr lang="en-GB" b="0" i="0" dirty="0">
                <a:effectLst/>
                <a:latin typeface="Arial" panose="020B0604020202020204" pitchFamily="34" charset="0"/>
              </a:rPr>
              <a:t>he end of the system of self-government was declared in 1989 by Ante Markovic, the president of the Federal Executive Council, as "irrational divisions of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labor</a:t>
            </a:r>
            <a:r>
              <a:rPr lang="en-GB" b="0" i="0" dirty="0">
                <a:effectLst/>
                <a:latin typeface="Arial" panose="020B0604020202020204" pitchFamily="34" charset="0"/>
              </a:rPr>
              <a:t> and productivity"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7FE4FE-8048-4E9E-8ECF-B5A91CA6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3" y="16906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A0F8-D9C6-4F8C-B830-0CBA0CDB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MADDISON VS. REALITY</a:t>
            </a:r>
            <a:endParaRPr lang="en-GB" dirty="0"/>
          </a:p>
        </p:txBody>
      </p:sp>
      <p:pic>
        <p:nvPicPr>
          <p:cNvPr id="8" name="Content Placeholder 7">
            <a:hlinkClick r:id="rId2"/>
            <a:extLst>
              <a:ext uri="{FF2B5EF4-FFF2-40B4-BE49-F238E27FC236}">
                <a16:creationId xmlns:a16="http://schemas.microsoft.com/office/drawing/2014/main" id="{E10981B3-7886-482B-901B-B287617CCD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2760" y="2532608"/>
            <a:ext cx="5181600" cy="2937371"/>
          </a:xfr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F7A4B9-02A1-4FCC-BFD7-7A78362CF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746111"/>
              </p:ext>
            </p:extLst>
          </p:nvPr>
        </p:nvGraphicFramePr>
        <p:xfrm>
          <a:off x="311001" y="1995795"/>
          <a:ext cx="6115465" cy="39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B69552-B6C7-47F1-9FFF-D6E3F9F1EC41}"/>
              </a:ext>
            </a:extLst>
          </p:cNvPr>
          <p:cNvSpPr txBox="1"/>
          <p:nvPr/>
        </p:nvSpPr>
        <p:spPr>
          <a:xfrm>
            <a:off x="5838602" y="3170422"/>
            <a:ext cx="485775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rgbClr val="C00000"/>
                </a:solidFill>
              </a:rPr>
              <a:t>CRO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26C2D-5B94-4C6C-BC41-F396C9EC43FD}"/>
              </a:ext>
            </a:extLst>
          </p:cNvPr>
          <p:cNvSpPr txBox="1"/>
          <p:nvPr/>
        </p:nvSpPr>
        <p:spPr>
          <a:xfrm>
            <a:off x="5846785" y="2478415"/>
            <a:ext cx="4857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chemeClr val="accent3">
                    <a:lumMod val="75000"/>
                  </a:schemeClr>
                </a:solidFill>
              </a:rPr>
              <a:t>SLO</a:t>
            </a:r>
            <a:endParaRPr lang="en-GB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93BC6-FBCD-4262-94D9-0870E5AA6CAD}"/>
              </a:ext>
            </a:extLst>
          </p:cNvPr>
          <p:cNvSpPr txBox="1"/>
          <p:nvPr/>
        </p:nvSpPr>
        <p:spPr>
          <a:xfrm>
            <a:off x="5758367" y="3845875"/>
            <a:ext cx="4857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rgbClr val="FFC000"/>
                </a:solidFill>
              </a:rPr>
              <a:t>SER</a:t>
            </a:r>
            <a:endParaRPr lang="en-GB" sz="900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85324-9DD2-428D-A51B-F1A003F9A194}"/>
              </a:ext>
            </a:extLst>
          </p:cNvPr>
          <p:cNvSpPr txBox="1"/>
          <p:nvPr/>
        </p:nvSpPr>
        <p:spPr>
          <a:xfrm>
            <a:off x="6019799" y="3847723"/>
            <a:ext cx="466239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rgbClr val="92D050"/>
                </a:solidFill>
              </a:rPr>
              <a:t>MAC</a:t>
            </a:r>
            <a:endParaRPr lang="en-GB" sz="900" b="1" dirty="0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24C85-DA55-4DE1-910E-24916A8153D9}"/>
              </a:ext>
            </a:extLst>
          </p:cNvPr>
          <p:cNvSpPr txBox="1"/>
          <p:nvPr/>
        </p:nvSpPr>
        <p:spPr>
          <a:xfrm>
            <a:off x="5836326" y="3415589"/>
            <a:ext cx="4857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rgbClr val="00B0F0"/>
                </a:solidFill>
              </a:rPr>
              <a:t>MON</a:t>
            </a:r>
            <a:endParaRPr lang="en-GB" sz="900" b="1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73530-9981-4FC4-ABCB-21696B0D6588}"/>
              </a:ext>
            </a:extLst>
          </p:cNvPr>
          <p:cNvSpPr txBox="1"/>
          <p:nvPr/>
        </p:nvSpPr>
        <p:spPr>
          <a:xfrm>
            <a:off x="5865892" y="4201989"/>
            <a:ext cx="4857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900" b="1" dirty="0">
                <a:solidFill>
                  <a:schemeClr val="accent3">
                    <a:lumMod val="75000"/>
                  </a:schemeClr>
                </a:solidFill>
              </a:rPr>
              <a:t>BIH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446F78-9CFB-4EE4-BD73-2FBA8BCB0016}"/>
              </a:ext>
            </a:extLst>
          </p:cNvPr>
          <p:cNvSpPr/>
          <p:nvPr/>
        </p:nvSpPr>
        <p:spPr>
          <a:xfrm>
            <a:off x="4963404" y="3676969"/>
            <a:ext cx="883381" cy="525020"/>
          </a:xfrm>
          <a:prstGeom prst="ellipse">
            <a:avLst/>
          </a:prstGeom>
          <a:solidFill>
            <a:srgbClr val="FF0000">
              <a:alpha val="36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B43325-09A7-4779-B296-F822BE0109E7}"/>
              </a:ext>
            </a:extLst>
          </p:cNvPr>
          <p:cNvSpPr/>
          <p:nvPr/>
        </p:nvSpPr>
        <p:spPr>
          <a:xfrm>
            <a:off x="8356061" y="3723509"/>
            <a:ext cx="1404166" cy="605300"/>
          </a:xfrm>
          <a:prstGeom prst="ellipse">
            <a:avLst/>
          </a:prstGeom>
          <a:solidFill>
            <a:srgbClr val="FF0000">
              <a:alpha val="36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18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54C7-84E8-4E0F-A7B0-EFDBEBFD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TWO STANCES: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98DC2-2726-4772-A404-DDF0934C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802" y="1970546"/>
            <a:ext cx="6008958" cy="4351338"/>
          </a:xfrm>
        </p:spPr>
        <p:txBody>
          <a:bodyPr>
            <a:normAutofit fontScale="62500" lnSpcReduction="20000"/>
          </a:bodyPr>
          <a:lstStyle/>
          <a:p>
            <a:r>
              <a:rPr lang="en-GB" sz="3200" b="0" i="0" cap="all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FFFF"/>
                </a:highlight>
                <a:latin typeface="Roboto" panose="02000000000000000000" pitchFamily="2" charset="0"/>
                <a:hlinkClick r:id="rId2"/>
              </a:rPr>
              <a:t>EKONOMSKA SMRT JUGOSLAVIJE PRETHODILA JE POLITIČKOJ</a:t>
            </a:r>
            <a:br>
              <a:rPr lang="en-GB" sz="3200" b="0" i="0" cap="all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FFFF"/>
                </a:highlight>
                <a:latin typeface="Roboto" panose="02000000000000000000" pitchFamily="2" charset="0"/>
                <a:hlinkClick r:id="rId2"/>
              </a:rPr>
            </a:br>
            <a:r>
              <a:rPr lang="en-GB" sz="3200" b="0" i="0" cap="all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  <a:hlinkClick r:id="rId2"/>
              </a:rPr>
              <a:t>ON: 19. APRILA 2016.</a:t>
            </a:r>
            <a:r>
              <a:rPr lang="en-GB" sz="3200" dirty="0">
                <a:solidFill>
                  <a:srgbClr val="666666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rgbClr val="666666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Danijal</a:t>
            </a:r>
            <a:r>
              <a:rPr lang="en-GB" sz="3200" dirty="0">
                <a:solidFill>
                  <a:srgbClr val="666666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rgbClr val="666666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Hadžović</a:t>
            </a:r>
            <a:br>
              <a:rPr lang="sr-Latn-RS" sz="3200" b="0" i="0" cap="all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  <a:hlinkClick r:id="rId2"/>
              </a:rPr>
            </a:br>
            <a:br>
              <a:rPr lang="sr-Latn-RS" sz="5400" b="0" i="0" cap="all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  <a:hlinkClick r:id="rId2"/>
              </a:rPr>
            </a:br>
            <a:br>
              <a:rPr lang="sr-Latn-RS" sz="3400" dirty="0">
                <a:solidFill>
                  <a:schemeClr val="bg1"/>
                </a:solidFill>
              </a:rPr>
            </a:b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Politički se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kolaps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nije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mogao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sprečiti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ekonomski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 se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isplatilo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sačuvati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Jugoslaviju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ističe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Holzner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Bečkog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instituta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međunarodne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ekonomske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studije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(WIIW) u </a:t>
            </a:r>
            <a:r>
              <a:rPr lang="en-GB" sz="34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intervjuu</a:t>
            </a:r>
            <a:r>
              <a:rPr lang="en-GB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APA-u.</a:t>
            </a:r>
            <a:endParaRPr lang="sr-Latn-RS" sz="3400" b="0" i="0" dirty="0">
              <a:solidFill>
                <a:schemeClr val="bg1"/>
              </a:solidFill>
              <a:effectLst/>
              <a:highlight>
                <a:srgbClr val="00FFFF"/>
              </a:highlight>
              <a:latin typeface="-apple-system"/>
            </a:endParaRPr>
          </a:p>
          <a:p>
            <a:endParaRPr lang="sr-Latn-RS" sz="3400" dirty="0">
              <a:solidFill>
                <a:schemeClr val="bg1"/>
              </a:solidFill>
              <a:highlight>
                <a:srgbClr val="00FFFF"/>
              </a:highlight>
              <a:latin typeface="-apple-system"/>
            </a:endParaRPr>
          </a:p>
          <a:p>
            <a:r>
              <a:rPr lang="sr-Latn-RS" sz="34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Be that as it may:</a:t>
            </a:r>
          </a:p>
          <a:p>
            <a:endParaRPr lang="en-GB" sz="3400" b="0" i="0" dirty="0">
              <a:solidFill>
                <a:schemeClr val="bg1"/>
              </a:solidFill>
              <a:effectLst/>
              <a:highlight>
                <a:srgbClr val="00FFFF"/>
              </a:highlight>
              <a:latin typeface="Open Sans" panose="020B0606030504020204" pitchFamily="34" charset="0"/>
            </a:endParaRPr>
          </a:p>
          <a:p>
            <a:r>
              <a:rPr lang="en-GB" dirty="0" err="1">
                <a:latin typeface="Open Sans" panose="020B0606030504020204" pitchFamily="34" charset="0"/>
              </a:rPr>
              <a:t>Kraj</a:t>
            </a:r>
            <a:r>
              <a:rPr lang="en-GB" dirty="0">
                <a:latin typeface="Open Sans" panose="020B0606030504020204" pitchFamily="34" charset="0"/>
              </a:rPr>
              <a:t> 1990. Jugoslavija je </a:t>
            </a:r>
            <a:r>
              <a:rPr lang="en-GB" dirty="0" err="1">
                <a:latin typeface="Open Sans" panose="020B0606030504020204" pitchFamily="34" charset="0"/>
              </a:rPr>
              <a:t>dočekala</a:t>
            </a:r>
            <a:r>
              <a:rPr lang="en-GB" dirty="0">
                <a:latin typeface="Open Sans" panose="020B0606030504020204" pitchFamily="34" charset="0"/>
              </a:rPr>
              <a:t> s </a:t>
            </a:r>
            <a:r>
              <a:rPr lang="en-GB" dirty="0" err="1">
                <a:latin typeface="Open Sans" panose="020B0606030504020204" pitchFamily="34" charset="0"/>
              </a:rPr>
              <a:t>padom</a:t>
            </a:r>
            <a:r>
              <a:rPr lang="en-GB" dirty="0">
                <a:latin typeface="Open Sans" panose="020B0606030504020204" pitchFamily="34" charset="0"/>
              </a:rPr>
              <a:t> BDP-a od </a:t>
            </a:r>
            <a:r>
              <a:rPr lang="en-GB" dirty="0" err="1">
                <a:latin typeface="Open Sans" panose="020B0606030504020204" pitchFamily="34" charset="0"/>
              </a:rPr>
              <a:t>čitavnih</a:t>
            </a:r>
            <a:r>
              <a:rPr lang="en-GB" dirty="0">
                <a:latin typeface="Open Sans" panose="020B0606030504020204" pitchFamily="34" charset="0"/>
              </a:rPr>
              <a:t> 11,6%.</a:t>
            </a:r>
            <a:endParaRPr lang="sr-Latn-RS" dirty="0">
              <a:latin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</a:endParaRPr>
          </a:p>
          <a:p>
            <a:r>
              <a:rPr lang="en-GB" dirty="0" err="1">
                <a:latin typeface="Open Sans" panose="020B0606030504020204" pitchFamily="34" charset="0"/>
              </a:rPr>
              <a:t>Stranka</a:t>
            </a:r>
            <a:r>
              <a:rPr lang="en-GB" dirty="0">
                <a:latin typeface="Open Sans" panose="020B0606030504020204" pitchFamily="34" charset="0"/>
              </a:rPr>
              <a:t> Ante </a:t>
            </a:r>
            <a:r>
              <a:rPr lang="en-GB" dirty="0" err="1">
                <a:latin typeface="Open Sans" panose="020B0606030504020204" pitchFamily="34" charset="0"/>
              </a:rPr>
              <a:t>Marković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ni</a:t>
            </a:r>
            <a:r>
              <a:rPr lang="en-GB" dirty="0">
                <a:latin typeface="Open Sans" panose="020B0606030504020204" pitchFamily="34" charset="0"/>
              </a:rPr>
              <a:t> u </a:t>
            </a:r>
            <a:r>
              <a:rPr lang="en-GB" dirty="0" err="1">
                <a:latin typeface="Open Sans" panose="020B0606030504020204" pitchFamily="34" charset="0"/>
              </a:rPr>
              <a:t>jednoj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republici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na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izborima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nije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uspjela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osvojiti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dvocifren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procenat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glasova</a:t>
            </a:r>
            <a:r>
              <a:rPr lang="en-GB" dirty="0">
                <a:latin typeface="Open Sans" panose="020B0606030504020204" pitchFamily="34" charset="0"/>
              </a:rPr>
              <a:t>.</a:t>
            </a:r>
            <a:endParaRPr lang="sr-Latn-RS" dirty="0">
              <a:latin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E4717B-CA11-4CA4-AF2C-68250586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7" y="1970546"/>
            <a:ext cx="4514326" cy="27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6E55E-78A7-43E7-8D9E-D2C93985BD0F}"/>
              </a:ext>
            </a:extLst>
          </p:cNvPr>
          <p:cNvSpPr txBox="1"/>
          <p:nvPr/>
        </p:nvSpPr>
        <p:spPr>
          <a:xfrm>
            <a:off x="654707" y="503096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68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D38C90-30C0-45B0-B50C-1F12D37B3EBC}"/>
              </a:ext>
            </a:extLst>
          </p:cNvPr>
          <p:cNvSpPr txBox="1"/>
          <p:nvPr/>
        </p:nvSpPr>
        <p:spPr>
          <a:xfrm>
            <a:off x="1683208" y="1348963"/>
            <a:ext cx="8346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“What is astounding is how quickly the recognition dawned that the new ‘Yugoslav’ and ‘Czechoslovak’ peoples were semi-fictions” (p. 343). 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E1A68-1E1B-41A5-8705-81EBF2D03012}"/>
              </a:ext>
            </a:extLst>
          </p:cNvPr>
          <p:cNvSpPr txBox="1"/>
          <p:nvPr/>
        </p:nvSpPr>
        <p:spPr>
          <a:xfrm>
            <a:off x="2569328" y="3429000"/>
            <a:ext cx="609600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Connelly, John. 2020.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Peoples into Nations: A History of Eastern Europe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Princeton &amp; Oxford: Princeton University Press, 956.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5315B-96F5-4136-AA54-AAABE0DF8D55}"/>
              </a:ext>
            </a:extLst>
          </p:cNvPr>
          <p:cNvSpPr txBox="1"/>
          <p:nvPr/>
        </p:nvSpPr>
        <p:spPr>
          <a:xfrm>
            <a:off x="2282857" y="4833531"/>
            <a:ext cx="7147613" cy="67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more is needed that the idea of well-wishing intellectual to build the nation. The author rightly emphasises the huge ethnical/cultural heterogeneity of South Slavs now united in their own independent state. Perhaps that can explain the failure of Yugoslavia project with its two distinctive stages ̶ nothing (politically) worked.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34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A06-B508-4D00-B150-8307354D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The map of Relative gdp per capita in Former Yugoslavia : r/Yugoslavia">
            <a:extLst>
              <a:ext uri="{FF2B5EF4-FFF2-40B4-BE49-F238E27FC236}">
                <a16:creationId xmlns:a16="http://schemas.microsoft.com/office/drawing/2014/main" id="{1484F7AD-4E40-4CFA-B257-71B4DDC43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1" y="1143934"/>
            <a:ext cx="558117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9DE3C25-48ED-4544-884B-04C2D297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55" y="547169"/>
            <a:ext cx="6447936" cy="6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E7C0-0823-4C68-9802-B0299911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Literatura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3F6B6-C0A8-4879-B02F-180C7A9A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43" y="1882186"/>
            <a:ext cx="10980749" cy="435133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hlinkClick r:id="rId2"/>
              </a:rPr>
              <a:t>New Economic History of Yugoslavia, 1919 - 1939: Industrial Location, Market Integration and Financial Crise</a:t>
            </a:r>
            <a:r>
              <a:rPr lang="sr-Latn-RS" dirty="0">
                <a:hlinkClick r:id="rId2"/>
              </a:rPr>
              <a:t>s. </a:t>
            </a:r>
            <a:r>
              <a:rPr lang="en-GB" dirty="0">
                <a:hlinkClick r:id="rId2"/>
              </a:rPr>
              <a:t>University of York Economics September, 2016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Cicvarić, A., 1992: </a:t>
            </a:r>
            <a:r>
              <a:rPr lang="en-GB" dirty="0" err="1"/>
              <a:t>Korijeni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recidivi</a:t>
            </a:r>
            <a:r>
              <a:rPr lang="en-GB" dirty="0"/>
              <a:t> </a:t>
            </a:r>
            <a:r>
              <a:rPr lang="en-GB" dirty="0" err="1"/>
              <a:t>dogovorne</a:t>
            </a:r>
            <a:r>
              <a:rPr lang="en-GB" dirty="0"/>
              <a:t> </a:t>
            </a:r>
            <a:r>
              <a:rPr lang="en-GB" dirty="0" err="1"/>
              <a:t>ekonomije</a:t>
            </a:r>
            <a:r>
              <a:rPr lang="en-GB" dirty="0"/>
              <a:t>. Ante Cicvarić, Zagreb, p. 84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sr-Latn-RS" dirty="0">
                <a:hlinkClick r:id="rId3"/>
              </a:rPr>
              <a:t>Bicanic, Rudolf, 1973, Economic Policy in Socialist Yugoslavia</a:t>
            </a:r>
            <a:r>
              <a:rPr lang="sr-Latn-RS" dirty="0"/>
              <a:t>, Cambridge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hlinkClick r:id="rId4"/>
              </a:rPr>
              <a:t>Branko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Hinić</a:t>
            </a:r>
            <a:r>
              <a:rPr lang="en-GB" dirty="0">
                <a:hlinkClick r:id="rId4"/>
              </a:rPr>
              <a:t>, </a:t>
            </a:r>
            <a:r>
              <a:rPr lang="en-GB" dirty="0" err="1">
                <a:hlinkClick r:id="rId4"/>
              </a:rPr>
              <a:t>Ljiljana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Đurđević</a:t>
            </a:r>
            <a:r>
              <a:rPr lang="en-GB" dirty="0">
                <a:hlinkClick r:id="rId4"/>
              </a:rPr>
              <a:t> and Milan </a:t>
            </a:r>
            <a:r>
              <a:rPr lang="en-GB" dirty="0" err="1">
                <a:hlinkClick r:id="rId4"/>
              </a:rPr>
              <a:t>Šojić</a:t>
            </a:r>
            <a:r>
              <a:rPr lang="sr-Latn-RS" dirty="0">
                <a:hlinkClick r:id="rId4"/>
              </a:rPr>
              <a:t>,</a:t>
            </a:r>
            <a:r>
              <a:rPr lang="en-GB" dirty="0">
                <a:hlinkClick r:id="rId4"/>
              </a:rPr>
              <a:t> National Bank of </a:t>
            </a:r>
            <a:r>
              <a:rPr lang="en-GB" dirty="0" err="1">
                <a:hlinkClick r:id="rId4"/>
              </a:rPr>
              <a:t>SerbiaSerbia</a:t>
            </a:r>
            <a:r>
              <a:rPr lang="en-GB" dirty="0">
                <a:hlinkClick r:id="rId4"/>
              </a:rPr>
              <a:t>/Yugoslavia: from 1884 to 1940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linkClick r:id="rId5"/>
              </a:rPr>
              <a:t>Mijatović, </a:t>
            </a:r>
            <a:r>
              <a:rPr lang="en-GB" dirty="0" err="1">
                <a:hlinkClick r:id="rId5"/>
              </a:rPr>
              <a:t>Boško</a:t>
            </a:r>
            <a:r>
              <a:rPr lang="en-GB" dirty="0">
                <a:hlinkClick r:id="rId5"/>
              </a:rPr>
              <a:t> (2010), ‘Economic policy and conjuncture in Yugoslavia 1919–1925’, </a:t>
            </a:r>
            <a:r>
              <a:rPr lang="en-GB" dirty="0" err="1">
                <a:hlinkClick r:id="rId5"/>
              </a:rPr>
              <a:t>Center</a:t>
            </a:r>
            <a:r>
              <a:rPr lang="en-GB" dirty="0">
                <a:hlinkClick r:id="rId5"/>
              </a:rPr>
              <a:t> for Liberal-Democratic Studies, Working Document (in Serbian). 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hlinkClick r:id="rId6"/>
              </a:rPr>
              <a:t>Gnjatović</a:t>
            </a:r>
            <a:r>
              <a:rPr lang="sr-Latn-RS" dirty="0">
                <a:hlinkClick r:id="rId6"/>
              </a:rPr>
              <a:t>, Dragana, 2016</a:t>
            </a:r>
            <a:r>
              <a:rPr lang="en-GB" dirty="0">
                <a:hlinkClick r:id="rId6"/>
              </a:rPr>
              <a:t>. DUŽNIČKI TERET KRALJEVINE JUGOSLAVIJE U VREME VELIKE SVETSKE EKONOMSKE KRIZE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sr-Latn-RS" b="0" i="0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Lakićević, Mijat, 2019, Š</a:t>
            </a:r>
            <a:r>
              <a:rPr lang="en-GB" b="0" i="0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ta je </a:t>
            </a:r>
            <a:r>
              <a:rPr lang="en-GB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istina</a:t>
            </a:r>
            <a:r>
              <a:rPr lang="en-GB" b="0" i="0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 o </a:t>
            </a:r>
            <a:r>
              <a:rPr lang="en-GB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privrednom</a:t>
            </a:r>
            <a:r>
              <a:rPr lang="en-GB" b="0" i="0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 </a:t>
            </a:r>
            <a:r>
              <a:rPr lang="en-GB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rastu</a:t>
            </a:r>
            <a:r>
              <a:rPr lang="en-GB" b="0" i="0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 SFR </a:t>
            </a:r>
            <a:r>
              <a:rPr lang="en-GB" b="0" i="0" dirty="0" err="1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Jugoslavije</a:t>
            </a:r>
            <a:r>
              <a:rPr lang="sr-Latn-RS" b="0" i="0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, </a:t>
            </a:r>
            <a:r>
              <a:rPr lang="en-GB" b="1" i="0" u="none" strike="noStrike" cap="all" dirty="0">
                <a:solidFill>
                  <a:srgbClr val="E68D1A"/>
                </a:solidFill>
                <a:effectLst/>
                <a:latin typeface="Roboto" panose="02000000000000000000" pitchFamily="2" charset="0"/>
                <a:hlinkClick r:id="rId7"/>
              </a:rPr>
              <a:t>MIJAT LAKIĆEVIĆ</a:t>
            </a:r>
            <a:r>
              <a:rPr lang="sr-Latn-RS" b="1" cap="all" dirty="0">
                <a:solidFill>
                  <a:srgbClr val="E68D1A"/>
                </a:solidFill>
                <a:latin typeface="Roboto" panose="02000000000000000000" pitchFamily="2" charset="0"/>
                <a:hlinkClick r:id="rId7"/>
              </a:rPr>
              <a:t>, Peščanik </a:t>
            </a:r>
            <a:r>
              <a:rPr lang="en-GB" b="0" i="0" cap="all" dirty="0">
                <a:solidFill>
                  <a:srgbClr val="85868C"/>
                </a:solidFill>
                <a:effectLst/>
                <a:latin typeface="Roboto" panose="02000000000000000000" pitchFamily="2" charset="0"/>
                <a:hlinkClick r:id="rId7"/>
              </a:rPr>
              <a:t>25/05/2019</a:t>
            </a:r>
            <a:endParaRPr lang="en-GB" b="0" i="0" cap="all" dirty="0">
              <a:solidFill>
                <a:srgbClr val="85868C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Gligorov</a:t>
            </a:r>
            <a:r>
              <a:rPr lang="en-US" dirty="0"/>
              <a:t>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 Jugoslavija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razvoj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: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korist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troškovi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ključna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tema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buntu"/>
                <a:ea typeface="+mn-ea"/>
                <a:cs typeface="+mn-cs"/>
              </a:rPr>
              <a:t>sporenja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buntu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Dr. IVAN MANDIĆ, </a:t>
            </a:r>
            <a:r>
              <a:rPr lang="en-GB" sz="1800" dirty="0"/>
              <a:t>Ekonomski </a:t>
            </a:r>
            <a:r>
              <a:rPr lang="en-GB" sz="1800" dirty="0" err="1"/>
              <a:t>fakultet</a:t>
            </a:r>
            <a:r>
              <a:rPr lang="en-GB" sz="1800" dirty="0"/>
              <a:t> Osijek</a:t>
            </a:r>
            <a:r>
              <a:rPr lang="sr-Latn-RS" sz="1800" dirty="0"/>
              <a:t>, </a:t>
            </a:r>
            <a:r>
              <a:rPr lang="en-GB" sz="1600" dirty="0"/>
              <a:t> </a:t>
            </a:r>
            <a:r>
              <a:rPr lang="en-GB" sz="1600" dirty="0" err="1"/>
              <a:t>Društveno-ekonomski</a:t>
            </a:r>
            <a:r>
              <a:rPr lang="en-GB" sz="1600" dirty="0"/>
              <a:t> </a:t>
            </a:r>
            <a:r>
              <a:rPr lang="en-GB" sz="1600" dirty="0" err="1"/>
              <a:t>razvoj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zaposlenost</a:t>
            </a:r>
            <a:r>
              <a:rPr lang="en-GB" sz="1600" dirty="0"/>
              <a:t>, EKONOMSKI VJESNIK, 2 (1): 107—116 1989.</a:t>
            </a:r>
            <a:endParaRPr lang="sr-Latn-RS" sz="1800" dirty="0"/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hlinkClick r:id="rId8"/>
              </a:rPr>
              <a:t>Boduszyński, </a:t>
            </a:r>
            <a:r>
              <a:rPr lang="en-GB" sz="1600" dirty="0" err="1">
                <a:hlinkClick r:id="rId8"/>
              </a:rPr>
              <a:t>Mieczysław</a:t>
            </a:r>
            <a:r>
              <a:rPr lang="en-GB" sz="1600" dirty="0">
                <a:hlinkClick r:id="rId8"/>
              </a:rPr>
              <a:t> P. Regime Change in </a:t>
            </a:r>
            <a:r>
              <a:rPr lang="en-GB" sz="1600" dirty="0" err="1">
                <a:hlinkClick r:id="rId8"/>
              </a:rPr>
              <a:t>th</a:t>
            </a:r>
            <a:r>
              <a:rPr lang="sr-Latn-RS" sz="1600" dirty="0">
                <a:hlinkClick r:id="rId8"/>
              </a:rPr>
              <a:t>,</a:t>
            </a:r>
            <a:r>
              <a:rPr lang="en-GB" sz="1600" dirty="0">
                <a:hlinkClick r:id="rId8"/>
              </a:rPr>
              <a:t>e Yugoslav Successor States: Divergent Paths toward a New Europe. Johns Hopkins University Press, 2010. </a:t>
            </a:r>
            <a:endParaRPr lang="sr-Latn-RS" sz="1600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linkClick r:id="rId9"/>
              </a:rPr>
              <a:t>Foreign Exchange Policy in the Kingdom of Yugoslavia during and after the Great Depression Dragana </a:t>
            </a:r>
            <a:r>
              <a:rPr lang="en-GB" dirty="0" err="1">
                <a:hlinkClick r:id="rId9"/>
              </a:rPr>
              <a:t>Gnjatović</a:t>
            </a:r>
            <a:r>
              <a:rPr lang="en-GB" dirty="0">
                <a:hlinkClick r:id="rId9"/>
              </a:rPr>
              <a:t> Megatrend University, Belgrade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Jevtic, Aleksandar R. Working Paper Gold rush: The political economy of gold standard adoption in the Kingdom of Yugoslavia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sr-Latn-RS" dirty="0">
                <a:hlinkClick r:id="rId10"/>
              </a:rPr>
              <a:t>Branko Pavlica, 2005, </a:t>
            </a:r>
            <a:r>
              <a:rPr lang="en-GB" dirty="0">
                <a:hlinkClick r:id="rId10"/>
              </a:rPr>
              <a:t>MIGRACIJE IZ JUGOSLAVIJE U NEMAČKU – MIGRANTI, EMIGRANTI, IZBEGLICE, AZILANTI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Connelly, John. 2020.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Peoples into Nations: A History of Eastern Europe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Princeton &amp; Oxford: Princeton University Press, 956.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https://miltonfriedman.hoover.org/objects/52216/report-on-yugoslavia-and-italy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u="sng" cap="all" dirty="0">
                <a:solidFill>
                  <a:srgbClr val="3B8DBD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Posts by Predrag Rajšić"/>
              </a:rPr>
              <a:t>PREDRAG RAJŠIĆ</a:t>
            </a:r>
            <a:r>
              <a:rPr lang="en-GB" sz="1800" cap="all" dirty="0">
                <a:solidFill>
                  <a:srgbClr val="AAAAA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2016  </a:t>
            </a:r>
            <a:r>
              <a:rPr lang="en-GB" sz="1800" i="1" kern="1800" spc="-75" dirty="0" err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Ekonomija</a:t>
            </a:r>
            <a:r>
              <a:rPr lang="en-GB" sz="1800" i="1" kern="1800" spc="-75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kern="1800" spc="-75" dirty="0" err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Titove</a:t>
            </a:r>
            <a:r>
              <a:rPr lang="en-GB" sz="1800" i="1" kern="1800" spc="-75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kern="1800" spc="-75" dirty="0" err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Jugoslavije</a:t>
            </a:r>
            <a:r>
              <a:rPr lang="en-GB" sz="1800" i="1" kern="1800" spc="-75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i="1" kern="1800" spc="-75" dirty="0" err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odlaganje</a:t>
            </a:r>
            <a:r>
              <a:rPr lang="en-GB" sz="1800" i="1" kern="1800" spc="-75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kern="1800" spc="-75" dirty="0" err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neminovnog</a:t>
            </a:r>
            <a:r>
              <a:rPr lang="en-GB" sz="1800" i="1" kern="1800" spc="-75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kern="1800" spc="-75" dirty="0" err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kraha</a:t>
            </a:r>
            <a:r>
              <a:rPr lang="en-GB" sz="1800" i="1" kern="1800" spc="-75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i="1" kern="1800" spc="-75" dirty="0" err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Katalaksija</a:t>
            </a:r>
            <a:endParaRPr lang="sr-Latn-RS" sz="1800" i="1" kern="1800" spc="-75" dirty="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800" i="1" kern="1800" spc="-75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en-GB" sz="1600" b="1" dirty="0" err="1">
                <a:latin typeface="Open Sans" panose="020B0606030504020204" pitchFamily="34" charset="0"/>
                <a:hlinkClick r:id="rId13"/>
              </a:rPr>
              <a:t>Danijal</a:t>
            </a:r>
            <a:r>
              <a:rPr lang="en-GB" sz="1600" b="1" dirty="0">
                <a:latin typeface="Open Sans" panose="020B0606030504020204" pitchFamily="34" charset="0"/>
                <a:hlinkClick r:id="rId13"/>
              </a:rPr>
              <a:t> HADŽOVIĆ</a:t>
            </a:r>
            <a:r>
              <a:rPr lang="sr-Latn-RS" sz="1600" b="1" dirty="0">
                <a:latin typeface="Open Sans" panose="020B0606030504020204" pitchFamily="34" charset="0"/>
                <a:hlinkClick r:id="rId13"/>
              </a:rPr>
              <a:t>. 2016, </a:t>
            </a:r>
            <a:r>
              <a:rPr lang="en-GB" sz="1600" b="0" i="0" cap="all" dirty="0">
                <a:effectLst/>
                <a:latin typeface="Roboto" panose="02000000000000000000" pitchFamily="2" charset="0"/>
                <a:hlinkClick r:id="rId13"/>
              </a:rPr>
              <a:t>EKONOMSKA SMRT JUGOSLAVIJE PRETHODILA JE POLITIČKOJ</a:t>
            </a:r>
            <a:endParaRPr lang="sr-Latn-RS" sz="1600" b="0" i="0" cap="all" dirty="0"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600" b="0" i="0" cap="all" dirty="0">
                <a:effectLst/>
                <a:latin typeface="Roboto" panose="02000000000000000000" pitchFamily="2" charset="0"/>
              </a:rPr>
              <a:t>P. H. Liotta., 2001 </a:t>
            </a:r>
            <a:r>
              <a:rPr lang="en-GB" sz="1600" b="0" i="0" cap="all" dirty="0">
                <a:effectLst/>
                <a:latin typeface="Roboto" panose="02000000000000000000" pitchFamily="2" charset="0"/>
              </a:rPr>
              <a:t>Paradigm Lost :Yugoslav Self-Management and the Economics of Disaster</a:t>
            </a:r>
            <a:r>
              <a:rPr lang="sr-Latn-RS" sz="1600" b="0" i="0" cap="all" dirty="0">
                <a:effectLst/>
                <a:latin typeface="Roboto" panose="02000000000000000000" pitchFamily="2" charset="0"/>
              </a:rPr>
              <a:t>, </a:t>
            </a:r>
            <a:r>
              <a:rPr lang="fr-FR" sz="1600" b="0" i="0" cap="all" dirty="0" err="1">
                <a:effectLst/>
                <a:latin typeface="Roboto" panose="02000000000000000000" pitchFamily="2" charset="0"/>
              </a:rPr>
              <a:t>Balkanologie</a:t>
            </a:r>
            <a:r>
              <a:rPr lang="sr-Latn-RS" sz="1600" b="0" i="0" cap="all" dirty="0">
                <a:effectLst/>
                <a:latin typeface="Roboto" panose="02000000000000000000" pitchFamily="2" charset="0"/>
              </a:rPr>
              <a:t> </a:t>
            </a:r>
            <a:r>
              <a:rPr lang="fr-FR" sz="1600" b="0" i="0" cap="all" dirty="0">
                <a:effectLst/>
                <a:latin typeface="Roboto" panose="02000000000000000000" pitchFamily="2" charset="0"/>
              </a:rPr>
              <a:t>Revue d'études pluridisciplinaires Vol. V, n° 1-2 | 2001</a:t>
            </a:r>
            <a:endParaRPr lang="sr-Latn-RS" sz="1600" b="0" i="0" cap="all" dirty="0"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1600" b="0" i="0" cap="all" dirty="0"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600" b="0" i="0" cap="all" dirty="0"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sr-Latn-RS" sz="1800" i="1" kern="1800" spc="-75" dirty="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r-Latn-R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r-Latn-RS" dirty="0"/>
          </a:p>
          <a:p>
            <a:pPr marL="457200" indent="-457200">
              <a:buFont typeface="+mj-lt"/>
              <a:buAutoNum type="arabicPeriod"/>
            </a:pPr>
            <a:endParaRPr lang="en-GB" b="0" i="0" cap="all" dirty="0">
              <a:solidFill>
                <a:srgbClr val="85868C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b="1" i="0" cap="all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08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B750-C02E-4883-9E28-DB3F68FD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How logg will it take*</a:t>
            </a:r>
            <a:endParaRPr lang="en-GB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A86654EF-6B69-4C47-8390-CE721165AB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47223" y="-207050"/>
            <a:ext cx="7057623" cy="630313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D31A8A5-4B49-443F-BBF4-B3502AE183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5813"/>
            <a:ext cx="5181600" cy="315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B6F526-4892-4C74-964E-93FBA394C913}"/>
              </a:ext>
            </a:extLst>
          </p:cNvPr>
          <p:cNvSpPr txBox="1"/>
          <p:nvPr/>
        </p:nvSpPr>
        <p:spPr>
          <a:xfrm>
            <a:off x="7362825" y="554866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How long will it take?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688B8-45D6-42D3-B207-3283936DF773}"/>
              </a:ext>
            </a:extLst>
          </p:cNvPr>
          <p:cNvSpPr txBox="1"/>
          <p:nvPr/>
        </p:nvSpPr>
        <p:spPr>
          <a:xfrm>
            <a:off x="8267307" y="5385714"/>
            <a:ext cx="306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These messages are frequently repeated by IMF, WB.... </a:t>
            </a:r>
            <a:endParaRPr lang="en-GB" dirty="0"/>
          </a:p>
        </p:txBody>
      </p:sp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B2BE7966-6D80-43C4-A114-DB0D408793DB}"/>
              </a:ext>
            </a:extLst>
          </p:cNvPr>
          <p:cNvSpPr txBox="1"/>
          <p:nvPr/>
        </p:nvSpPr>
        <p:spPr>
          <a:xfrm>
            <a:off x="6096000" y="6371650"/>
            <a:ext cx="6094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800" b="0" i="0" dirty="0">
                <a:effectLst/>
                <a:latin typeface="Segoe UI Historic" panose="020B0502040204020203" pitchFamily="34" charset="0"/>
              </a:rPr>
              <a:t>2017- 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Ekaterina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Vostroknutova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,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vodeći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ekonomista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Svestske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banke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, pre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dve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nedelje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,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na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predstavljanju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godišnjeg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ekonomskog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izveštaja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za </a:t>
            </a:r>
            <a:r>
              <a:rPr lang="en-GB" sz="800" b="0" i="0" dirty="0" err="1">
                <a:effectLst/>
                <a:latin typeface="Segoe UI Historic" panose="020B0502040204020203" pitchFamily="34" charset="0"/>
              </a:rPr>
              <a:t>zapadni</a:t>
            </a:r>
            <a:r>
              <a:rPr lang="en-GB" sz="800" b="0" i="0" dirty="0">
                <a:effectLst/>
                <a:latin typeface="Segoe UI Historic" panose="020B0502040204020203" pitchFamily="34" charset="0"/>
              </a:rPr>
              <a:t> Balkan.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711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A3007E72-FA5F-4FCC-AEB6-2426EE33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50081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8AE773-C5E3-426A-BF51-EA758254EACF}"/>
              </a:ext>
            </a:extLst>
          </p:cNvPr>
          <p:cNvSpPr/>
          <p:nvPr/>
        </p:nvSpPr>
        <p:spPr>
          <a:xfrm>
            <a:off x="4690041" y="447568"/>
            <a:ext cx="4701208" cy="735496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0A6230EA-73E8-4FE3-98C1-A0AC743E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9"/>
            <a:ext cx="617220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69177B1A-5A11-4B0E-BFEF-0CBB78C0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76263"/>
            <a:ext cx="8382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600" b="1" dirty="0">
                <a:latin typeface="Arial" panose="020B0604020202020204" pitchFamily="34" charset="0"/>
              </a:rPr>
              <a:t>6000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latin typeface="Arial" panose="020B0604020202020204" pitchFamily="34" charset="0"/>
              </a:rPr>
              <a:t>5800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304B22F-1B1B-4FF3-9D34-D6DCCAE7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735185"/>
            <a:ext cx="685800" cy="338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600" b="1" dirty="0">
                <a:solidFill>
                  <a:schemeClr val="tx2">
                    <a:lumMod val="10000"/>
                  </a:schemeClr>
                </a:solidFill>
              </a:rPr>
              <a:t>2017</a:t>
            </a:r>
            <a:endParaRPr lang="sr-Latn-CS" altLang="en-US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Content Placeholder 7">
            <a:hlinkClick r:id="rId3"/>
            <a:extLst>
              <a:ext uri="{FF2B5EF4-FFF2-40B4-BE49-F238E27FC236}">
                <a16:creationId xmlns:a16="http://schemas.microsoft.com/office/drawing/2014/main" id="{9BF95F6E-56B0-42F7-864E-7E608F2E3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59" t="47773" b="29895"/>
          <a:stretch/>
        </p:blipFill>
        <p:spPr>
          <a:xfrm>
            <a:off x="6827299" y="576263"/>
            <a:ext cx="5215751" cy="655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BB994-F238-45A3-BD2D-5F3F4C6F4381}"/>
              </a:ext>
            </a:extLst>
          </p:cNvPr>
          <p:cNvSpPr txBox="1"/>
          <p:nvPr/>
        </p:nvSpPr>
        <p:spPr>
          <a:xfrm>
            <a:off x="6096000" y="1580763"/>
            <a:ext cx="60944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Ako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duplira</a:t>
            </a:r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rast</a:t>
            </a:r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Srbija</a:t>
            </a:r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će</a:t>
            </a:r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20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godina</a:t>
            </a:r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stići</a:t>
            </a:r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samu</a:t>
            </a:r>
            <a:r>
              <a:rPr lang="en-GB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dirty="0" err="1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sebe</a:t>
            </a:r>
            <a:endParaRPr lang="sr-Latn-RS" b="0" i="0" dirty="0">
              <a:solidFill>
                <a:srgbClr val="95805A"/>
              </a:solidFill>
              <a:effectLst/>
              <a:latin typeface="Segoe UI Historic" panose="020B0502040204020203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sr-Latn-RS" dirty="0">
              <a:solidFill>
                <a:srgbClr val="95805A"/>
              </a:solidFill>
              <a:latin typeface="Segoe UI Historic" panose="020B0502040204020203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r-Latn-RS" b="0" i="0" dirty="0">
                <a:solidFill>
                  <a:srgbClr val="95805A"/>
                </a:solidFill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growth rate would leave us at the same distance, if that county grows by ....% annualy?</a:t>
            </a:r>
            <a:r>
              <a:rPr lang="en-GB" b="0" i="0" dirty="0">
                <a:effectLst/>
                <a:latin typeface="Segoe UI Historic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sr-Latn-RS" b="0" i="0" dirty="0">
              <a:effectLst/>
              <a:latin typeface="Segoe UI Historic" panose="020B0502040204020203" pitchFamily="34" charset="0"/>
            </a:endParaRPr>
          </a:p>
          <a:p>
            <a:endParaRPr lang="sr-Latn-RS" dirty="0">
              <a:latin typeface="Segoe UI Historic" panose="020B0502040204020203" pitchFamily="34" charset="0"/>
            </a:endParaRPr>
          </a:p>
          <a:p>
            <a:endParaRPr lang="sr-Latn-RS" b="0" i="0" dirty="0">
              <a:effectLst/>
              <a:latin typeface="Segoe UI Historic" panose="020B0502040204020203" pitchFamily="34" charset="0"/>
            </a:endParaRPr>
          </a:p>
          <a:p>
            <a:r>
              <a:rPr lang="sr-Latn-RS" dirty="0">
                <a:latin typeface="Segoe UI Historic" panose="020B0502040204020203" pitchFamily="34" charset="0"/>
              </a:rPr>
              <a:t>	results –</a:t>
            </a:r>
          </a:p>
          <a:p>
            <a:r>
              <a:rPr lang="sr-Latn-RS" dirty="0">
                <a:latin typeface="Segoe UI Historic" panose="020B0502040204020203" pitchFamily="34" charset="0"/>
              </a:rPr>
              <a:t>	Serbia needs 5% annual growth rate </a:t>
            </a:r>
            <a:br>
              <a:rPr lang="sr-Latn-RS" dirty="0">
                <a:latin typeface="Segoe UI Historic" panose="020B0502040204020203" pitchFamily="34" charset="0"/>
              </a:rPr>
            </a:br>
            <a:r>
              <a:rPr lang="sr-Latn-RS" dirty="0">
                <a:latin typeface="Segoe UI Historic" panose="020B0502040204020203" pitchFamily="34" charset="0"/>
              </a:rPr>
              <a:t>	to keep the same distance from the EU, </a:t>
            </a:r>
          </a:p>
          <a:p>
            <a:r>
              <a:rPr lang="sr-Latn-RS" dirty="0">
                <a:latin typeface="Segoe UI Historic" panose="020B0502040204020203" pitchFamily="34" charset="0"/>
              </a:rPr>
              <a:t>	when EU grows by 1% annually</a:t>
            </a:r>
          </a:p>
          <a:p>
            <a:r>
              <a:rPr lang="sr-Latn-RS" dirty="0">
                <a:latin typeface="Segoe UI Historic" panose="020B0502040204020203" pitchFamily="34" charset="0"/>
              </a:rPr>
              <a:t>	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57E810-CB78-450D-AAED-3BFBAB068696}"/>
              </a:ext>
            </a:extLst>
          </p:cNvPr>
          <p:cNvSpPr/>
          <p:nvPr/>
        </p:nvSpPr>
        <p:spPr>
          <a:xfrm>
            <a:off x="4948156" y="19361"/>
            <a:ext cx="1005384" cy="735496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3EA05-85C2-48B3-9C4F-5ED60330155D}"/>
              </a:ext>
            </a:extLst>
          </p:cNvPr>
          <p:cNvGrpSpPr/>
          <p:nvPr/>
        </p:nvGrpSpPr>
        <p:grpSpPr>
          <a:xfrm>
            <a:off x="802170" y="97099"/>
            <a:ext cx="11131411" cy="6768548"/>
            <a:chOff x="1060589" y="0"/>
            <a:chExt cx="11131411" cy="6768548"/>
          </a:xfrm>
          <a:solidFill>
            <a:schemeClr val="bg2"/>
          </a:solidFill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46318E-A4B3-4417-9541-4DB4873A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6554" y="0"/>
              <a:ext cx="2185446" cy="6768548"/>
            </a:xfrm>
            <a:prstGeom prst="rect">
              <a:avLst/>
            </a:prstGeom>
            <a:grpFill/>
            <a:ln>
              <a:solidFill>
                <a:schemeClr val="tx1">
                  <a:lumMod val="15000"/>
                  <a:lumOff val="8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121244-C9D0-4E59-8246-B1401310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0589" y="0"/>
              <a:ext cx="9459045" cy="6768548"/>
            </a:xfrm>
            <a:prstGeom prst="rect">
              <a:avLst/>
            </a:prstGeom>
            <a:grpFill/>
            <a:ln>
              <a:solidFill>
                <a:schemeClr val="tx1">
                  <a:lumMod val="15000"/>
                  <a:lumOff val="85000"/>
                </a:schemeClr>
              </a:solidFill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B013114-88FB-49F8-8714-92FD87B48D05}"/>
              </a:ext>
            </a:extLst>
          </p:cNvPr>
          <p:cNvSpPr txBox="1"/>
          <p:nvPr/>
        </p:nvSpPr>
        <p:spPr>
          <a:xfrm>
            <a:off x="1403489" y="6114570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dirty="0">
                <a:hlinkClick r:id="rId4"/>
              </a:rPr>
              <a:t>Source: Stefan Nikolic, Ph. D,</a:t>
            </a:r>
            <a:br>
              <a:rPr lang="sr-Latn-RS" sz="1400" dirty="0">
                <a:hlinkClick r:id="rId4"/>
              </a:rPr>
            </a:br>
            <a:r>
              <a:rPr lang="en-GB" sz="1400" dirty="0">
                <a:hlinkClick r:id="rId4"/>
              </a:rPr>
              <a:t>New Economic History of Yugoslavia, 1919 – 1939</a:t>
            </a:r>
            <a:r>
              <a:rPr lang="sr-Latn-RS" sz="1400" dirty="0"/>
              <a:t>,</a:t>
            </a:r>
          </a:p>
          <a:p>
            <a:r>
              <a:rPr lang="en-GB" sz="1200" b="1" i="0" u="none" strike="noStrike" baseline="0" dirty="0">
                <a:solidFill>
                  <a:schemeClr val="bg1"/>
                </a:solidFill>
              </a:rPr>
              <a:t>University of York</a:t>
            </a:r>
            <a:r>
              <a:rPr lang="sr-Latn-RS" sz="1200" b="1" dirty="0">
                <a:solidFill>
                  <a:schemeClr val="bg1"/>
                </a:solidFill>
              </a:rPr>
              <a:t>,2016</a:t>
            </a:r>
            <a:endParaRPr lang="en-GB" sz="1200" b="0" i="0" u="none" strike="noStrike" baseline="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68EB95-4B67-45B9-BE2A-F3E73E4AD873}"/>
              </a:ext>
            </a:extLst>
          </p:cNvPr>
          <p:cNvSpPr txBox="1"/>
          <p:nvPr/>
        </p:nvSpPr>
        <p:spPr>
          <a:xfrm>
            <a:off x="5959074" y="6114570"/>
            <a:ext cx="64957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b="0" i="0" u="none" strike="noStrike" baseline="0" dirty="0">
                <a:solidFill>
                  <a:schemeClr val="bg1"/>
                </a:solidFill>
                <a:latin typeface="SFRM1000"/>
              </a:rPr>
              <a:t>Notes: The eight administrative regions were: Bosnia-Herzegovina, Croatia-Slavonia, Dalmatia,</a:t>
            </a:r>
          </a:p>
          <a:p>
            <a:pPr algn="l"/>
            <a:r>
              <a:rPr lang="en-GB" sz="1000" b="0" i="0" u="none" strike="noStrike" baseline="0" dirty="0">
                <a:solidFill>
                  <a:schemeClr val="bg1"/>
                </a:solidFill>
                <a:latin typeface="SFRM1000"/>
              </a:rPr>
              <a:t>Montenegro, South Serbia, North Serbia, Slovenia and Vojvodina.</a:t>
            </a:r>
          </a:p>
          <a:p>
            <a:pPr algn="l"/>
            <a:r>
              <a:rPr lang="en-GB" sz="1000" b="0" i="0" u="none" strike="noStrike" baseline="0" dirty="0">
                <a:solidFill>
                  <a:schemeClr val="bg1"/>
                </a:solidFill>
                <a:latin typeface="SFRM1000"/>
              </a:rPr>
              <a:t>Sources: map of mainland Yugoslavia based on map from [</a:t>
            </a:r>
            <a:r>
              <a:rPr lang="en-GB" sz="1000" b="0" i="0" u="none" strike="noStrike" baseline="0" dirty="0" err="1">
                <a:solidFill>
                  <a:schemeClr val="bg1"/>
                </a:solidFill>
                <a:latin typeface="SFRM1000"/>
              </a:rPr>
              <a:t>Kraljevina</a:t>
            </a:r>
            <a:r>
              <a:rPr lang="en-GB" sz="1000" b="0" i="0" u="none" strike="noStrike" baseline="0" dirty="0">
                <a:solidFill>
                  <a:schemeClr val="bg1"/>
                </a:solidFill>
                <a:latin typeface="SFRM1000"/>
              </a:rPr>
              <a:t> Jugoslavija, 1932].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AAFF48-3BD4-4C98-994A-C587B52BCB21}"/>
              </a:ext>
            </a:extLst>
          </p:cNvPr>
          <p:cNvSpPr txBox="1"/>
          <p:nvPr/>
        </p:nvSpPr>
        <p:spPr>
          <a:xfrm>
            <a:off x="7215809" y="889843"/>
            <a:ext cx="4880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>
                <a:solidFill>
                  <a:schemeClr val="bg1"/>
                </a:solidFill>
              </a:rPr>
              <a:t>Unification of tax administrations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The Gold Exchange Standard </a:t>
            </a:r>
            <a:r>
              <a:rPr lang="sr-Latn-RS" dirty="0">
                <a:solidFill>
                  <a:schemeClr val="bg1"/>
                </a:solidFill>
              </a:rPr>
              <a:t>as </a:t>
            </a:r>
            <a:r>
              <a:rPr lang="en-GB" dirty="0">
                <a:solidFill>
                  <a:schemeClr val="bg1"/>
                </a:solidFill>
              </a:rPr>
              <a:t>of 1918</a:t>
            </a:r>
            <a:endParaRPr lang="sr-Latn-R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sr-Latn-R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r-Latn-R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6" descr="Бановине Краљевине Југославије — Википедија">
            <a:extLst>
              <a:ext uri="{FF2B5EF4-FFF2-40B4-BE49-F238E27FC236}">
                <a16:creationId xmlns:a16="http://schemas.microsoft.com/office/drawing/2014/main" id="{CFF1522D-53EB-4929-9016-5C0F5A18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61" y="3567482"/>
            <a:ext cx="2661933" cy="23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tvaranje Kraljevine SHS - dan za slavlje ili dan žalosti | Novosti.rs">
            <a:extLst>
              <a:ext uri="{FF2B5EF4-FFF2-40B4-BE49-F238E27FC236}">
                <a16:creationId xmlns:a16="http://schemas.microsoft.com/office/drawing/2014/main" id="{3BB08FB0-CB33-4332-B257-A154272F4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592" r="7036" b="-1"/>
          <a:stretch/>
        </p:blipFill>
        <p:spPr bwMode="auto">
          <a:xfrm>
            <a:off x="8624640" y="1554067"/>
            <a:ext cx="2525554" cy="18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4A28-4EAD-4AD1-943B-D77E095D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NI – OUTPUT - growth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06D74A-A053-4232-B14B-3D9E95CD3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2" y="1613798"/>
            <a:ext cx="8809268" cy="51522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660DEA-1885-4DDB-83AD-C33FD46373AB}"/>
              </a:ext>
            </a:extLst>
          </p:cNvPr>
          <p:cNvSpPr txBox="1"/>
          <p:nvPr/>
        </p:nvSpPr>
        <p:spPr>
          <a:xfrm>
            <a:off x="6929120" y="3281680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Average growth rate 2,2%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49B84-2E84-4C00-BA61-839AD14F04AC}"/>
              </a:ext>
            </a:extLst>
          </p:cNvPr>
          <p:cNvSpPr txBox="1"/>
          <p:nvPr/>
        </p:nvSpPr>
        <p:spPr>
          <a:xfrm>
            <a:off x="2336800" y="6262469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800" dirty="0">
                <a:hlinkClick r:id="rId3"/>
              </a:rPr>
              <a:t>            . </a:t>
            </a:r>
            <a:r>
              <a:rPr lang="en-GB" sz="800" dirty="0">
                <a:hlinkClick r:id="rId3"/>
              </a:rPr>
              <a:t>Serbia/Yugoslavia: from 1884 to 1940 </a:t>
            </a:r>
            <a:r>
              <a:rPr lang="en-GB" sz="800" dirty="0" err="1">
                <a:hlinkClick r:id="rId3"/>
              </a:rPr>
              <a:t>Branko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Hinić</a:t>
            </a:r>
            <a:r>
              <a:rPr lang="en-GB" sz="800" dirty="0">
                <a:hlinkClick r:id="rId3"/>
              </a:rPr>
              <a:t>, </a:t>
            </a:r>
            <a:r>
              <a:rPr lang="en-GB" sz="800" dirty="0" err="1">
                <a:hlinkClick r:id="rId3"/>
              </a:rPr>
              <a:t>Ljiljana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Đurđević</a:t>
            </a:r>
            <a:r>
              <a:rPr lang="en-GB" sz="800" dirty="0">
                <a:hlinkClick r:id="rId3"/>
              </a:rPr>
              <a:t> and Milan </a:t>
            </a:r>
            <a:r>
              <a:rPr lang="en-GB" sz="800" dirty="0" err="1">
                <a:hlinkClick r:id="rId3"/>
              </a:rPr>
              <a:t>Šojić</a:t>
            </a:r>
            <a:r>
              <a:rPr lang="sr-Latn-RS" sz="800" dirty="0">
                <a:hlinkClick r:id="rId3"/>
              </a:rPr>
              <a:t>, </a:t>
            </a:r>
            <a:r>
              <a:rPr lang="en-GB" sz="800" dirty="0">
                <a:hlinkClick r:id="rId3"/>
              </a:rPr>
              <a:t> National Bank of Serbia</a:t>
            </a:r>
            <a:endParaRPr lang="sr-Latn-R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1ADCE-C7B0-4C14-9A9A-5F9AD4802633}"/>
              </a:ext>
            </a:extLst>
          </p:cNvPr>
          <p:cNvSpPr/>
          <p:nvPr/>
        </p:nvSpPr>
        <p:spPr>
          <a:xfrm>
            <a:off x="3426570" y="2946400"/>
            <a:ext cx="1643270" cy="2875280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7E5C7-6060-4586-9FAC-72DB8192CF5D}"/>
              </a:ext>
            </a:extLst>
          </p:cNvPr>
          <p:cNvSpPr txBox="1"/>
          <p:nvPr/>
        </p:nvSpPr>
        <p:spPr>
          <a:xfrm>
            <a:off x="3676815" y="3004681"/>
            <a:ext cx="126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Great Depression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D81B2-3A09-418C-8143-61C67450DA96}"/>
              </a:ext>
            </a:extLst>
          </p:cNvPr>
          <p:cNvSpPr txBox="1"/>
          <p:nvPr/>
        </p:nvSpPr>
        <p:spPr>
          <a:xfrm>
            <a:off x="8879840" y="338812"/>
            <a:ext cx="32498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dirty="0"/>
              <a:t>Strong investment activity on the start </a:t>
            </a:r>
          </a:p>
          <a:p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Mostly due to gold standard and huge money inflow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Most firms and banks started with capital financed by invoices and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Conjuncture  started in </a:t>
            </a:r>
            <a:r>
              <a:rPr lang="ru-RU" sz="1600" dirty="0"/>
              <a:t>1919</a:t>
            </a:r>
            <a:r>
              <a:rPr lang="sr-Latn-RS" sz="1600" dirty="0"/>
              <a:t> in most parts, in Serbia it started in </a:t>
            </a:r>
            <a:r>
              <a:rPr lang="ru-RU" sz="1600" dirty="0"/>
              <a:t>1920. </a:t>
            </a: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Most industries between two wars were innitiated in the very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1923–1925. </a:t>
            </a:r>
            <a:r>
              <a:rPr lang="sr-Latn-RS" sz="1600" dirty="0"/>
              <a:t>fiscal consolidation and dinar 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from 1928 to 1934, wholesale prices fell by 40.5%,</a:t>
            </a:r>
            <a:endParaRPr lang="sr-Latn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Economic crisis – 1929-1933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Bancruptcy - 1932</a:t>
            </a:r>
          </a:p>
          <a:p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16465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7651-1A70-4C48-AE98-3E703A88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dirty="0"/>
              <a:t>PRICES – strong deflation</a:t>
            </a:r>
            <a:endParaRPr lang="en-GB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60A6A-798B-4D9B-94D9-483BD5E35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" t="19488"/>
          <a:stretch/>
        </p:blipFill>
        <p:spPr>
          <a:xfrm>
            <a:off x="99392" y="1504467"/>
            <a:ext cx="8054828" cy="53535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7D0ACD-87C3-425C-8157-D0DD8C53CECA}"/>
              </a:ext>
            </a:extLst>
          </p:cNvPr>
          <p:cNvSpPr txBox="1"/>
          <p:nvPr/>
        </p:nvSpPr>
        <p:spPr>
          <a:xfrm>
            <a:off x="8647543" y="0"/>
            <a:ext cx="336157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GB" dirty="0"/>
              <a:t>, </a:t>
            </a:r>
            <a:r>
              <a:rPr lang="en-GB" dirty="0">
                <a:solidFill>
                  <a:schemeClr val="bg2"/>
                </a:solidFill>
                <a:highlight>
                  <a:srgbClr val="00FFFF"/>
                </a:highlight>
              </a:rPr>
              <a:t>from 1928 to 1934, wholesale prices fell by 40.5%, 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Great Depression emerged along </a:t>
            </a:r>
          </a:p>
          <a:p>
            <a:endParaRPr lang="sr-Latn-RS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FB39C-2AB7-4EBB-80CC-1F0E134A7B25}"/>
              </a:ext>
            </a:extLst>
          </p:cNvPr>
          <p:cNvSpPr txBox="1"/>
          <p:nvPr/>
        </p:nvSpPr>
        <p:spPr>
          <a:xfrm>
            <a:off x="3291840" y="5943599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800" dirty="0">
                <a:hlinkClick r:id="rId3"/>
              </a:rPr>
              <a:t>Serbia/Yugoslavia: from 1884 to 1940 </a:t>
            </a:r>
            <a:r>
              <a:rPr lang="en-GB" sz="800" dirty="0" err="1">
                <a:hlinkClick r:id="rId3"/>
              </a:rPr>
              <a:t>Branko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Hinić</a:t>
            </a:r>
            <a:r>
              <a:rPr lang="en-GB" sz="800" dirty="0">
                <a:hlinkClick r:id="rId3"/>
              </a:rPr>
              <a:t>, </a:t>
            </a:r>
            <a:r>
              <a:rPr lang="en-GB" sz="800" dirty="0" err="1">
                <a:hlinkClick r:id="rId3"/>
              </a:rPr>
              <a:t>Ljiljana</a:t>
            </a:r>
            <a:r>
              <a:rPr lang="en-GB" sz="800" dirty="0">
                <a:hlinkClick r:id="rId3"/>
              </a:rPr>
              <a:t> </a:t>
            </a:r>
            <a:r>
              <a:rPr lang="en-GB" sz="800" dirty="0" err="1">
                <a:hlinkClick r:id="rId3"/>
              </a:rPr>
              <a:t>Đurđević</a:t>
            </a:r>
            <a:r>
              <a:rPr lang="en-GB" sz="800" dirty="0">
                <a:hlinkClick r:id="rId3"/>
              </a:rPr>
              <a:t> and Milan </a:t>
            </a:r>
            <a:r>
              <a:rPr lang="en-GB" sz="800" dirty="0" err="1">
                <a:hlinkClick r:id="rId3"/>
              </a:rPr>
              <a:t>Šojić</a:t>
            </a:r>
            <a:r>
              <a:rPr lang="sr-Latn-RS" sz="800" dirty="0">
                <a:hlinkClick r:id="rId3"/>
              </a:rPr>
              <a:t>, </a:t>
            </a:r>
            <a:r>
              <a:rPr lang="en-GB" sz="800" dirty="0">
                <a:hlinkClick r:id="rId3"/>
              </a:rPr>
              <a:t> National Bank of Serbia</a:t>
            </a:r>
            <a:endParaRPr lang="sr-Latn-RS" sz="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15D22-1E2F-4CAA-8125-0258BD06A965}"/>
              </a:ext>
            </a:extLst>
          </p:cNvPr>
          <p:cNvSpPr/>
          <p:nvPr/>
        </p:nvSpPr>
        <p:spPr>
          <a:xfrm>
            <a:off x="2524540" y="2946400"/>
            <a:ext cx="1709529" cy="2569817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0C8A2-2F04-4ABF-B19F-690911599CE6}"/>
              </a:ext>
            </a:extLst>
          </p:cNvPr>
          <p:cNvSpPr txBox="1"/>
          <p:nvPr/>
        </p:nvSpPr>
        <p:spPr>
          <a:xfrm>
            <a:off x="2764626" y="3004681"/>
            <a:ext cx="131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Great Depression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522072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LightSeed_2SEEDS">
      <a:dk1>
        <a:srgbClr val="000000"/>
      </a:dk1>
      <a:lt1>
        <a:srgbClr val="FFFFFF"/>
      </a:lt1>
      <a:dk2>
        <a:srgbClr val="242C41"/>
      </a:dk2>
      <a:lt2>
        <a:srgbClr val="E8E6E2"/>
      </a:lt2>
      <a:accent1>
        <a:srgbClr val="7F94BA"/>
      </a:accent1>
      <a:accent2>
        <a:srgbClr val="7AA9B7"/>
      </a:accent2>
      <a:accent3>
        <a:srgbClr val="9996C6"/>
      </a:accent3>
      <a:accent4>
        <a:srgbClr val="BA8B7F"/>
      </a:accent4>
      <a:accent5>
        <a:srgbClr val="B6A17D"/>
      </a:accent5>
      <a:accent6>
        <a:srgbClr val="A5A772"/>
      </a:accent6>
      <a:hlink>
        <a:srgbClr val="95805A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10788</TotalTime>
  <Words>2384</Words>
  <Application>Microsoft Office PowerPoint</Application>
  <PresentationFormat>Widescreen</PresentationFormat>
  <Paragraphs>318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-apple-system</vt:lpstr>
      <vt:lpstr>Arial</vt:lpstr>
      <vt:lpstr>Calibri</vt:lpstr>
      <vt:lpstr>Droid Sans</vt:lpstr>
      <vt:lpstr>Gill Sans Nova</vt:lpstr>
      <vt:lpstr>inherit</vt:lpstr>
      <vt:lpstr>MinionPro-Regular</vt:lpstr>
      <vt:lpstr>Open Sans</vt:lpstr>
      <vt:lpstr>Roboto</vt:lpstr>
      <vt:lpstr>Segoe UI Historic</vt:lpstr>
      <vt:lpstr>SFRM1000</vt:lpstr>
      <vt:lpstr>Source Sans Pro</vt:lpstr>
      <vt:lpstr>Times New Roman</vt:lpstr>
      <vt:lpstr>Ubuntu</vt:lpstr>
      <vt:lpstr>CelebrationVTI</vt:lpstr>
      <vt:lpstr>The economic trajectory of the Yugoslav-space:  </vt:lpstr>
      <vt:lpstr>The economic trajectory  of the Yugoslav space: mind the data!!!!</vt:lpstr>
      <vt:lpstr>MADDISON VS. REALITY</vt:lpstr>
      <vt:lpstr>How logg will it take*</vt:lpstr>
      <vt:lpstr>PowerPoint Presentation</vt:lpstr>
      <vt:lpstr>PowerPoint Presentation</vt:lpstr>
      <vt:lpstr>PowerPoint Presentation</vt:lpstr>
      <vt:lpstr>NI – OUTPUT - growth</vt:lpstr>
      <vt:lpstr>PRICES – strong deflation</vt:lpstr>
      <vt:lpstr>      GOLDEN STANDARD</vt:lpstr>
      <vt:lpstr>WAGES</vt:lpstr>
      <vt:lpstr>BUDGET BALANCE</vt:lpstr>
      <vt:lpstr>FOREIGN TRADE BALANCE </vt:lpstr>
      <vt:lpstr>DEBT – moratorium in 1929</vt:lpstr>
      <vt:lpstr>Conclusion </vt:lpstr>
      <vt:lpstr>https://www.shtreber.com/kraljevina-jugoslavija </vt:lpstr>
      <vt:lpstr>Conclusion </vt:lpstr>
      <vt:lpstr> SFRJ  1945-1990.</vt:lpstr>
      <vt:lpstr>What is true about the economic growth?</vt:lpstr>
      <vt:lpstr>PowerPoint Presentation</vt:lpstr>
      <vt:lpstr>Employment</vt:lpstr>
      <vt:lpstr>PowerPoint Presentation</vt:lpstr>
      <vt:lpstr>PowerPoint Presentation</vt:lpstr>
      <vt:lpstr>INFLACIJA - DENOMINACIJE</vt:lpstr>
      <vt:lpstr>Табела 4.  Монетарни упади република у периоду октобар 1990. - фебруар 1991. Уп. Динкић, 2000. </vt:lpstr>
      <vt:lpstr>SPOLJNI DUG</vt:lpstr>
      <vt:lpstr>Yugoslav economic reform in 1964 </vt:lpstr>
      <vt:lpstr>PowerPoint Presentation</vt:lpstr>
      <vt:lpstr>PowerPoint Presentation</vt:lpstr>
      <vt:lpstr>TWO STANCES:</vt:lpstr>
      <vt:lpstr>PowerPoint Presentation</vt:lpstr>
      <vt:lpstr>PowerPoint Presentation</vt:lpstr>
      <vt:lpstr>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Danica Popovic</dc:creator>
  <cp:lastModifiedBy>Danica Popovic</cp:lastModifiedBy>
  <cp:revision>92</cp:revision>
  <dcterms:created xsi:type="dcterms:W3CDTF">2021-11-02T08:49:58Z</dcterms:created>
  <dcterms:modified xsi:type="dcterms:W3CDTF">2021-11-13T08:45:47Z</dcterms:modified>
</cp:coreProperties>
</file>