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5" r:id="rId2"/>
  </p:sldMasterIdLst>
  <p:notesMasterIdLst>
    <p:notesMasterId r:id="rId46"/>
  </p:notesMasterIdLst>
  <p:handoutMasterIdLst>
    <p:handoutMasterId r:id="rId47"/>
  </p:handoutMasterIdLst>
  <p:sldIdLst>
    <p:sldId id="256" r:id="rId3"/>
    <p:sldId id="426" r:id="rId4"/>
    <p:sldId id="427" r:id="rId5"/>
    <p:sldId id="446" r:id="rId6"/>
    <p:sldId id="428" r:id="rId7"/>
    <p:sldId id="431" r:id="rId8"/>
    <p:sldId id="432" r:id="rId9"/>
    <p:sldId id="433" r:id="rId10"/>
    <p:sldId id="434" r:id="rId11"/>
    <p:sldId id="442" r:id="rId12"/>
    <p:sldId id="443" r:id="rId13"/>
    <p:sldId id="435" r:id="rId14"/>
    <p:sldId id="444" r:id="rId15"/>
    <p:sldId id="451" r:id="rId16"/>
    <p:sldId id="436" r:id="rId17"/>
    <p:sldId id="445" r:id="rId18"/>
    <p:sldId id="437" r:id="rId19"/>
    <p:sldId id="447" r:id="rId20"/>
    <p:sldId id="438" r:id="rId21"/>
    <p:sldId id="439" r:id="rId22"/>
    <p:sldId id="448" r:id="rId23"/>
    <p:sldId id="452" r:id="rId24"/>
    <p:sldId id="440" r:id="rId25"/>
    <p:sldId id="418" r:id="rId26"/>
    <p:sldId id="365" r:id="rId27"/>
    <p:sldId id="425" r:id="rId28"/>
    <p:sldId id="358" r:id="rId29"/>
    <p:sldId id="356" r:id="rId30"/>
    <p:sldId id="307" r:id="rId31"/>
    <p:sldId id="357" r:id="rId32"/>
    <p:sldId id="310" r:id="rId33"/>
    <p:sldId id="313" r:id="rId34"/>
    <p:sldId id="421" r:id="rId35"/>
    <p:sldId id="311" r:id="rId36"/>
    <p:sldId id="306" r:id="rId37"/>
    <p:sldId id="316" r:id="rId38"/>
    <p:sldId id="317" r:id="rId39"/>
    <p:sldId id="449" r:id="rId40"/>
    <p:sldId id="450" r:id="rId41"/>
    <p:sldId id="374" r:id="rId42"/>
    <p:sldId id="320" r:id="rId43"/>
    <p:sldId id="304" r:id="rId44"/>
    <p:sldId id="441" r:id="rId45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267"/>
    <a:srgbClr val="C94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86437" autoAdjust="0"/>
  </p:normalViewPr>
  <p:slideViewPr>
    <p:cSldViewPr>
      <p:cViewPr varScale="1">
        <p:scale>
          <a:sx n="113" d="100"/>
          <a:sy n="113" d="100"/>
        </p:scale>
        <p:origin x="13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579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653681-9AF1-41DC-B2AC-BBE42C6C8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C4F32-0CAF-4622-BE76-3314F11B5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656112-5096-4907-9F54-A582174C7974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4C622-D223-4F02-965A-F7687BB3DC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DEEF6-414C-4A29-AE3B-D06D3549C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6E3F3C-45C2-42C4-B527-12B95492C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6024AC-04F9-40D1-AEC8-8240CE540C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FDFE3-0C02-474A-8020-442CC12811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7F1EF94-1101-4625-81B7-34EDB67515BC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3B17F6-9384-477A-9A7B-5B18980BC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D2BB71-54E4-4855-9F76-06403A439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D9ACF-A3E0-4240-95AF-0E25C645D4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C4AB-1858-45F6-BDB9-C2C98B278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639B35B-85EB-49AB-BCB0-AFDFD23A3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B964604-2E14-4420-AD81-76C96F204E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1C7AC6D-E254-4E0B-9BEA-2B278614A0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7F0F36C-DE21-477C-8D25-2A11C1735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E2941F-D946-4AA6-862A-3511B2A8DFF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297B9-C311-43FE-8F73-17EBD41B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6472AB-3E9F-4F60-9B3C-74EB977E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AC1CE-4DEB-4D99-B201-EA2D49BE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2BE409-90DE-40A5-8812-F89C28C47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67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63366-4F9C-4B66-9C7D-7FFDD195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E953B-AD02-4008-9F4B-079E921D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0B1F7-3002-4952-B4B1-1ED6424D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490065A-D7C8-4C1E-88D2-B4AE79E4E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4DAC35-3301-4690-B638-64B32976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BCBA1-A4A9-49A5-836D-6CB5AA0E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64DAB-CD9B-46BF-ABFE-30F52E65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F41D8-0B04-4C52-BADA-1835082E9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1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CBA93-FF50-4F7F-80B2-3FEC127C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BBC06-ADF3-41C2-955C-8BCD333E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CD670-6FA5-4026-8D21-A4F3D6D8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0664E1-28C5-4D14-B11D-218864920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322BD7A-82AB-4C9A-8AC2-D1495311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19BF6D6-7AC5-41ED-BAB6-34A2C931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E14399A-76B5-4E03-ADFA-25956B98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51897A-BC9E-4F46-AE90-93E15B1C7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31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BF682FD-C372-4166-892B-2084562A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96CEB74-0C05-4BE7-9C0B-168901AE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A3CC2AC-CEAB-4586-BE52-C8DFA2DC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2D610-657D-4628-AC58-992075D92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70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0EDA14F-ED81-4AF0-B49E-F3CE7886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B50407C-1324-438D-91F6-389E6BB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CB45760-7805-4B0F-BFAD-07CB3AA8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465E7D-A244-416F-9293-6883C8D26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85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8D022AA-16F9-4636-A506-298123D2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86810C8-D9C5-48CF-9A44-000B979A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E3DFA7A-79FC-4360-A5D7-3FCB3BD7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45CBF2-FE47-49DF-B315-9D312403C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730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9AD41-7123-487C-8A78-294526E6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40304-4816-4F90-A6D7-534A0D98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C1622-3AA7-4CA5-B20D-9226966A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A6940-BB8E-418D-9D97-77578E2D9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363CC-0204-41C7-8F8E-E990A337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57B59-E239-4ED6-B781-EA3DB1EC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14F20-7571-46C6-B009-8ACE605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72B89-FD1F-408D-88DA-7B152FA94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8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4626A-03D5-4E99-B2A7-D145E6E7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E2357-4EED-499A-9E34-E9FB6762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173F7-AE48-4971-9CC5-A3640759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512854-580F-4810-BA78-777BE9923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7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418B264-E907-42E9-95F0-4A4C1308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EC70AED-0037-4DC0-B9FD-9CECE9BB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EBA8989-B4D6-4F1C-B92C-C8E83FB4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A9FDEE-3EE3-4B7A-8FD3-DF4904535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3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C591680-E408-4215-A4A6-A9C51DB1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EDF507E-A5F1-4BBC-B34C-4320441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F66A735-13A4-4D68-9C5B-21BF3D69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86B94A-33E7-486D-A784-DDFD40441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14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750AEAA-4CCD-46BF-A866-7D0DD8B2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546FD47-ACAE-4E94-B4F7-112BCB31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66D0F2C-74F6-4022-B889-0CAB17F9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0759B-5FE3-4ED9-81DA-7898D1A31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03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55D8FCA-9A6A-4F94-86EF-ECCDD7D1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28765AB-BAEB-474F-9820-1E9A8DC2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573F9A2-7F84-45DC-847B-2858565F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FBC08-6154-484F-BA95-8C5B1BB8C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97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BA5C6-1C65-4FF7-856D-94D4C2A4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02575-0A1F-4E5A-87D3-B6CAC06F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B9994-A398-4BE1-9757-836E880E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BA4D01-C67B-490D-80C7-B5AEBDCD2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B61E6-7C3E-43D3-8296-0948E3DB9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2C0004-36CA-41CA-9057-7CA189B0A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D2AF034-4D23-4ACA-A404-A1AE35327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7A268-F722-4DF0-BF9F-D1B8FE54C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2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39EC2-6AE6-44F6-A3B1-716A215F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7965822-0CA4-43EC-884C-1051685C3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B120C9-8080-48C5-A63F-D75A56C8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59F07-EFF7-4D48-ABF6-81F06FBC8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09094-7B47-421C-8497-89760AD98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5E5E29-592F-497E-86AC-349694265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D:\@WORK\@PowerPoint\third\images\logo.png">
            <a:extLst>
              <a:ext uri="{FF2B5EF4-FFF2-40B4-BE49-F238E27FC236}">
                <a16:creationId xmlns:a16="http://schemas.microsoft.com/office/drawing/2014/main" id="{ED98D171-0B10-4979-8604-EAFF7557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6DD2-CFA1-4BE0-BF54-66A38B00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459D29CD-C70C-40E1-AA82-CEBB0BC75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C3B2D-970A-4148-802C-F928CB9CE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9DCD67-E590-40E9-A51C-986A7D5EF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10090-7BAE-4723-9749-92F2A40D9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5D39EB-ACD9-4CC1-AC5D-1C76538DE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 descr="D:\@WORK\@PowerPoint\third\images\logo.png">
            <a:extLst>
              <a:ext uri="{FF2B5EF4-FFF2-40B4-BE49-F238E27FC236}">
                <a16:creationId xmlns:a16="http://schemas.microsoft.com/office/drawing/2014/main" id="{07F45798-7216-4E6D-A26C-F4A074E9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s/url?sa=t&amp;rct=j&amp;q=&amp;esrc=s&amp;source=web&amp;cd=9&amp;cad=rja&amp;uact=8&amp;ved=0ahUKEwiTqcn75efRAhWCQxoKHeLuDf8QFghWMAg&amp;url=http%3A%2F%2Fwww.businessinsider.com%2Fap-trump-sets-5-year-and-lifetime-lobbying-ban-for-officials-2017-1&amp;usg=AFQjCNGncja5tUw7fx" TargetMode="External"/><Relationship Id="rId2" Type="http://schemas.openxmlformats.org/officeDocument/2006/relationships/hyperlink" Target="http://www.econ.ucla.edu/Lal/busta/2004/busta0204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7dS6EMfljQ?feature=oembed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st.com/news/leaders/21571136-politicians-both-right-and-left-could-learn-nordic-countries-next-supermode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ekonomija.rs/video/video-zec-pupin-bi-bio-%C4%8Dobanin-da-se-samo-gledalo-%C5%A1ta-privredi-tre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D6B8444-F3E2-40CB-B0AB-188307AB0D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785813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2531" name="Subtitle 2">
            <a:extLst>
              <a:ext uri="{FF2B5EF4-FFF2-40B4-BE49-F238E27FC236}">
                <a16:creationId xmlns:a16="http://schemas.microsoft.com/office/drawing/2014/main" id="{51E1269D-2D8B-4A3F-86C8-6CFB5DF5E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829550" cy="1785938"/>
          </a:xfrm>
        </p:spPr>
        <p:txBody>
          <a:bodyPr/>
          <a:lstStyle/>
          <a:p>
            <a:endParaRPr lang="en-US" altLang="en-US" dirty="0"/>
          </a:p>
          <a:p>
            <a:r>
              <a:rPr lang="sr-Latn-RS" altLang="en-US" dirty="0"/>
              <a:t>Srbija u KOVID eri: gde smo i kuda dalje?</a:t>
            </a:r>
            <a:endParaRPr lang="en-GB" altLang="en-US" dirty="0"/>
          </a:p>
          <a:p>
            <a:endParaRPr lang="sr-Latn-CS" altLang="en-US" sz="2000" dirty="0"/>
          </a:p>
          <a:p>
            <a:r>
              <a:rPr lang="sr-Latn-CS" altLang="en-US" sz="2000" dirty="0"/>
              <a:t>prof. Danica Popović </a:t>
            </a:r>
            <a:endParaRPr lang="en-GB" altLang="en-US" sz="2000" dirty="0"/>
          </a:p>
          <a:p>
            <a:r>
              <a:rPr lang="sr-Latn-RS" altLang="en-US" sz="2000" b="1" dirty="0"/>
              <a:t>Utorak</a:t>
            </a:r>
            <a:r>
              <a:rPr lang="en-US" altLang="en-US" sz="2000" b="1" dirty="0"/>
              <a:t>, </a:t>
            </a:r>
            <a:r>
              <a:rPr lang="sr-Latn-RS" altLang="en-US" sz="2000" b="1" dirty="0"/>
              <a:t>18</a:t>
            </a:r>
            <a:r>
              <a:rPr lang="en-US" altLang="en-US" sz="2000" b="1" dirty="0"/>
              <a:t>. </a:t>
            </a:r>
            <a:r>
              <a:rPr lang="sr-Latn-RS" altLang="en-US" sz="2000" b="1" dirty="0"/>
              <a:t>februar</a:t>
            </a:r>
            <a:r>
              <a:rPr lang="en-US" altLang="en-US" sz="2000" b="1" dirty="0"/>
              <a:t>  20</a:t>
            </a:r>
            <a:r>
              <a:rPr lang="sr-Latn-RS" altLang="en-US" sz="2000" b="1" dirty="0"/>
              <a:t>22</a:t>
            </a:r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endParaRPr lang="en-GB" altLang="en-US" sz="2000" dirty="0"/>
          </a:p>
          <a:p>
            <a:r>
              <a:rPr lang="en-US" altLang="en-US" b="1" dirty="0"/>
              <a:t> </a:t>
            </a:r>
            <a:endParaRPr lang="en-GB" altLang="en-US" dirty="0"/>
          </a:p>
        </p:txBody>
      </p:sp>
      <p:pic>
        <p:nvPicPr>
          <p:cNvPr id="22532" name="Picture 3" descr="index.png">
            <a:extLst>
              <a:ext uri="{FF2B5EF4-FFF2-40B4-BE49-F238E27FC236}">
                <a16:creationId xmlns:a16="http://schemas.microsoft.com/office/drawing/2014/main" id="{962FFA02-9D74-4F80-B170-C8D2722E3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294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D13F-63EE-4F59-9809-2FADBE1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BA200-12B3-4545-8BCB-DAAF2477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PRIMER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FORD:Na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primer,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vozila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Ford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Fieste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proizvedeni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Ujedinjenom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Kraljevstvu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r-Latn-R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menjači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Francuskoj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r-Latn-R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kvačila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Špa-niji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delovi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čitavog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vozila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sklapaju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u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Nemačkoj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celoj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Slično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nemački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japanski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aparati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sklapaju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Singapuru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tamošnju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jeftinu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snagu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literaturi se zagovara da upravo ti tokovi posmatraju kao mogući pravci širenja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59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3DC5-B9E3-43D1-8AE1-789CDE5B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BBAB-9ACD-495F-947D-7D007313F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upravo je pandemija COVID-19 poremetila mnoge od tih tokova i pokazala ranjivost postojećeg obrasca organizacije privrednih aktivnosti u tom pogledu</a:t>
            </a:r>
          </a:p>
          <a:p>
            <a:endParaRPr lang="sr-Latn-R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ZATO SRBIJA SPORIJE PADA – NIJE INEGRISANA U SVETSKU PRIVREDU</a:t>
            </a:r>
          </a:p>
          <a:p>
            <a:r>
              <a:rPr lang="sr-Latn-RS" dirty="0">
                <a:latin typeface="Calibri" panose="020F0502020204030204" pitchFamily="34" charset="0"/>
                <a:cs typeface="Times New Roman" panose="02020603050405020304" pitchFamily="18" charset="0"/>
              </a:rPr>
              <a:t>Nema more</a:t>
            </a:r>
          </a:p>
          <a:p>
            <a:r>
              <a:rPr lang="sr-Latn-RS" dirty="0">
                <a:latin typeface="Calibri" panose="020F0502020204030204" pitchFamily="34" charset="0"/>
                <a:cs typeface="Times New Roman" panose="02020603050405020304" pitchFamily="18" charset="0"/>
              </a:rPr>
              <a:t>Nema razvijenu saobraćajnu mrežu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88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3F4F-30B4-41D4-8912-D5269AF1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Koje grane padaju?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8FFD7-311F-4BC4-80C3-A5C539343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Grane poput ugostiteljstva, turizma, putničkog saobraćaja i određenog broja ličnih usluga, onih koje se neposredno pružaju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 privredne prevashodno je posledica pada tražnje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ne pada ponude, što znači da će, odmah po prestanku pandemije i po ukidanju preventivnih mera, tražnja najverovatnije, možda uz manju docnju, vratiti na nivo istovetan ili blizak pretpandemijskom i da će oporavak ovih delatnost biti brz i potpun –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opisivaće ga, najverovatnije, tzv. V kriva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80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46C0-99EA-4F88-B854-2AD10172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19" descr="Line chart&#10;&#10;Description automatically generated">
            <a:extLst>
              <a:ext uri="{FF2B5EF4-FFF2-40B4-BE49-F238E27FC236}">
                <a16:creationId xmlns:a16="http://schemas.microsoft.com/office/drawing/2014/main" id="{231B6609-26C2-4866-AAF3-490E573A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 b="1714"/>
          <a:stretch>
            <a:fillRect/>
          </a:stretch>
        </p:blipFill>
        <p:spPr bwMode="auto">
          <a:xfrm>
            <a:off x="533400" y="1411310"/>
            <a:ext cx="8112642" cy="49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8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AF19-585E-4A41-B82D-C4327F73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BADC-B6B1-4B6C-B7C0-2F5FF84A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 tom smislu, nema razlike između dve pandemije u ovom pogledu.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R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Sličnost između dve pandemije postoji i u pogledu naglog porasta stope štednje </a:t>
            </a:r>
            <a:r>
              <a:rPr lang="sr-Latn-R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predostrožnosti, odnosno rasta prosečne stope štednje domaćinstava. Na kraju pandemije COVID-19 treba očekivati znatan porast agregatne tražnje, odnosno potrošnje, kada nestanu podsticaji za dodatnu potrošnju, a raspoloživi dohodak bude uvećan.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64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DAF4-EC7D-420E-AACD-3FD7DE3E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8B2E-60EC-4C3C-BF30-5E8B8173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pandemija COVID-19 predstavlja svojevrstan prirodni eksperiment rada na daljinu.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Sledi povećanje ekonomske efikasnosti,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budući da će se umanjiti putovanje do radnog mesta i nazad – čak se postavlja pitanje opstanka radnog mesta u fizičkom smislu u mnogim delatnostima – umanjiće se poslovna putovanja i druge poslovne aktivnosti koje stvaraju relativno visoke troškove. 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na daljinu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Dostava namirnica i hrane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 dopustiti mogućnost da je pandemija COVID-19 samo ubrzala i pojačala te tendencije u pogledu obavljanja različitih delatnosti i načina življenja.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11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97B9-CAA2-4B75-B31D-77D3F153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Još jedan trend pomaže – opada broj stanovnika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312C36-DEFD-4789-A2E9-6F5640715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54613"/>
            <a:ext cx="7192952" cy="56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4EF5-32FE-4D25-B9A2-FD25CF58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621E-40E3-4152-8B96-9D4B258F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se očekivati da će opisane promene još više uvećati nejednakost u pogledu kvaliteta radnih mesta (Sandbu 2020, 6).</a:t>
            </a:r>
          </a:p>
          <a:p>
            <a:endParaRPr lang="sr-Latn-R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jedne strane, zaposleni sa visokim nivoom ljudskim kapitalom, između ostalog onim koji je vezan za odgovarajuće ovladavanje informacionih tehnologijama, radiće na daljinu, u povoljnim uslovima i uz visoke nadnice. </a:t>
            </a:r>
          </a:p>
          <a:p>
            <a:endParaRPr lang="sr-Latn-R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9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16B2-F303-42C2-ADDB-FA5926708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762000"/>
            <a:ext cx="8286808" cy="4357718"/>
          </a:xfrm>
        </p:spPr>
        <p:txBody>
          <a:bodyPr/>
          <a:lstStyle/>
          <a:p>
            <a:r>
              <a:rPr lang="sr-Latn-R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druge strane, oni sa niskim nivoom ljudskog kapitala neće uživati pogodnosti rada na daljinu, već će i dalje radi u nepovoljnim uslovima neposrednog pružanja različitih usluga. </a:t>
            </a:r>
          </a:p>
          <a:p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takvim uslovima,  obrazovanje, za koje se već pokazalo da postaje vododelnica između kvalitetnih i nekvalitetnih poslova, odnosno radnih mesta (Case, Deaton 2020), postaje još važnije nego što je to dosad bilo.</a:t>
            </a:r>
          </a:p>
          <a:p>
            <a:endParaRPr lang="sr-Latn-R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Drugim rečima, može se očekivati da će razlike u obrazovanju samo da uvećavaju nejednakost u raspodeli dohotka.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05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ED04-4D12-42A0-8782-A8F9B2E7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79DF-2CE1-4AD5-82D8-EC3FBA98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velika razlika između dve pandemije leži u starosnoj strukturi preminulih</a:t>
            </a:r>
          </a:p>
          <a:p>
            <a:endParaRPr lang="sr-Latn-RS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 velika razlika između ove dve pandemije postoji u pogledu strukture svetske privrede. </a:t>
            </a:r>
          </a:p>
          <a:p>
            <a:endParaRPr lang="sr-Latn-RS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Treća bitna razlika jeste velika i brza alokacije resursa u istraživanje i razvoj vakcine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protiv virusa koji izaziva COVID-19 masovno i, po svemu sudeći, dobro organizovanje tog posla. U tom pogledu se mogu, početkom 2021. godine, očekivati dobri rezultati, što podrazumeva da će tokom te godine masovnom vakcinacijom da se izazove imunitet krda.</a:t>
            </a: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 nije dogodilo </a:t>
            </a:r>
          </a:p>
          <a:p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Četvrta bitna razlika leži u tome što sve današnje države odlikuje daleko viši relativni nivo javne potrošnje.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današnjim vladama omogućava da u vreme pandemije vode aktivnu fiskalni politiku, stvaranjem fiskalnog deficita, kojom se ublažava pandemijom izazvana recesija, onaj deo izazvan padom agregatne ili sektorske tražnje, ili se bar ublažavaju njene posledice.</a:t>
            </a: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41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8D54-8EE6-4E7A-9663-CB2C78F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osam potrebnih uslova koje određena bolest treba simultano da ispuni kako bi se smatrala pandemijom: </a:t>
            </a:r>
            <a:b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FAFFD-3928-49E2-A127-160337E35D22}"/>
              </a:ext>
            </a:extLst>
          </p:cNvPr>
          <p:cNvSpPr txBox="1"/>
          <p:nvPr/>
        </p:nvSpPr>
        <p:spPr>
          <a:xfrm>
            <a:off x="762000" y="1859340"/>
            <a:ext cx="77724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široka geografska obuhvaćenost, </a:t>
            </a:r>
          </a:p>
          <a:p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prenošenje bolesti sa jedne lokacije na drugu,</a:t>
            </a:r>
          </a:p>
          <a:p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(3) visoka i eksplozivna stope zaraze (</a:t>
            </a:r>
            <a:r>
              <a:rPr lang="en-GB" sz="2000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attack rates and explosiveness</a:t>
            </a:r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minimalni imunitet stanovništva,</a:t>
            </a:r>
          </a:p>
          <a:p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(5) novina bolesti (</a:t>
            </a:r>
            <a:r>
              <a:rPr lang="sr-Latn-RS" sz="2000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novelty</a:t>
            </a:r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 zaraznost, </a:t>
            </a:r>
          </a:p>
          <a:p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(7) prenosivost (direktna, sa čoveka na čoveka), </a:t>
            </a:r>
          </a:p>
          <a:p>
            <a: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(8) ozbiljnost bolesti. </a:t>
            </a:r>
          </a:p>
          <a:p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DB8EE-F5C2-4B73-9081-702EEE624299}"/>
              </a:ext>
            </a:extLst>
          </p:cNvPr>
          <p:cNvSpPr txBox="1"/>
          <p:nvPr/>
        </p:nvSpPr>
        <p:spPr>
          <a:xfrm>
            <a:off x="1295400" y="6201867"/>
            <a:ext cx="411480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Morens, Filkersm, Fauci 2009, 1019-1020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49FB7-69C5-4060-9E46-021C2223A30A}"/>
              </a:ext>
            </a:extLst>
          </p:cNvPr>
          <p:cNvSpPr txBox="1"/>
          <p:nvPr/>
        </p:nvSpPr>
        <p:spPr>
          <a:xfrm>
            <a:off x="1295400" y="5257800"/>
            <a:ext cx="8486804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Boris Begović </a:t>
            </a:r>
            <a:r>
              <a:rPr lang="sr-Latn-R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Ekonomske posledice španske groznice (1918-1920): </a:t>
            </a:r>
            <a:endParaRPr lang="en-GB" sz="16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skica za ekonomsku istoriografiju jedne pandemije</a:t>
            </a:r>
            <a:endParaRPr lang="en-GB" sz="16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9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9895-6647-45D2-A93B-7452F367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0324-35CB-412A-BCF8-A6955EFAB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Porast proizvodnje  javnog dobra- </a:t>
            </a: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epidemiološka zaštita i zaštita od prirodnih nedaća  </a:t>
            </a: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HELICOPTER MONEY </a:t>
            </a: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Shodno tome, možda se u budućnosti mogu očekivati izmene u strukturi javne potrošnje, kako bi se dodatni resursi usmerili u pružanje ove vrste javnog dobra za koji je iskazana uvećana tražnja. 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53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3152-CEDA-4622-BD6A-B7D57823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SE SVE DAJE U SRBIJI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EEA4-8999-4611-A0CE-687360228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U </a:t>
            </a:r>
            <a:r>
              <a:rPr lang="en-GB" i="1" dirty="0" err="1"/>
              <a:t>aprilu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oktobru</a:t>
            </a:r>
            <a:r>
              <a:rPr lang="en-GB" i="1" dirty="0"/>
              <a:t> </a:t>
            </a:r>
            <a:r>
              <a:rPr lang="en-GB" i="1" dirty="0" err="1"/>
              <a:t>svi</a:t>
            </a:r>
            <a:r>
              <a:rPr lang="en-GB" i="1" dirty="0"/>
              <a:t> </a:t>
            </a:r>
            <a:r>
              <a:rPr lang="en-GB" i="1" dirty="0" err="1"/>
              <a:t>građani</a:t>
            </a:r>
            <a:r>
              <a:rPr lang="en-GB" i="1" dirty="0"/>
              <a:t> </a:t>
            </a:r>
            <a:r>
              <a:rPr lang="en-GB" i="1" dirty="0" err="1"/>
              <a:t>su</a:t>
            </a:r>
            <a:r>
              <a:rPr lang="en-GB" i="1" dirty="0"/>
              <a:t> </a:t>
            </a:r>
            <a:r>
              <a:rPr lang="en-GB" i="1" dirty="0" err="1"/>
              <a:t>dobili</a:t>
            </a:r>
            <a:r>
              <a:rPr lang="en-GB" i="1" dirty="0"/>
              <a:t> po 30 </a:t>
            </a:r>
            <a:r>
              <a:rPr lang="en-GB" i="1" dirty="0" err="1"/>
              <a:t>eura</a:t>
            </a:r>
            <a:r>
              <a:rPr lang="en-GB" i="1" dirty="0"/>
              <a:t>, </a:t>
            </a:r>
            <a:endParaRPr lang="sr-Latn-RS" i="1" dirty="0"/>
          </a:p>
          <a:p>
            <a:r>
              <a:rPr lang="en-GB" i="1" dirty="0"/>
              <a:t>a u </a:t>
            </a:r>
            <a:r>
              <a:rPr lang="en-GB" i="1" dirty="0" err="1"/>
              <a:t>decembru</a:t>
            </a:r>
            <a:r>
              <a:rPr lang="en-GB" i="1" dirty="0"/>
              <a:t> </a:t>
            </a:r>
            <a:r>
              <a:rPr lang="en-GB" i="1" dirty="0" err="1"/>
              <a:t>još</a:t>
            </a:r>
            <a:r>
              <a:rPr lang="en-GB" i="1" dirty="0"/>
              <a:t> 20.</a:t>
            </a:r>
            <a:endParaRPr lang="sr-Latn-RS" i="1" dirty="0"/>
          </a:p>
          <a:p>
            <a:r>
              <a:rPr lang="en-GB" i="1" dirty="0"/>
              <a:t> </a:t>
            </a:r>
            <a:r>
              <a:rPr lang="en-GB" i="1" dirty="0" err="1"/>
              <a:t>Penzioneri</a:t>
            </a:r>
            <a:r>
              <a:rPr lang="en-GB" i="1" dirty="0"/>
              <a:t> </a:t>
            </a:r>
            <a:r>
              <a:rPr lang="en-GB" i="1" dirty="0" err="1"/>
              <a:t>su</a:t>
            </a:r>
            <a:r>
              <a:rPr lang="en-GB" i="1" dirty="0"/>
              <a:t> u </a:t>
            </a:r>
            <a:r>
              <a:rPr lang="en-GB" i="1" dirty="0" err="1"/>
              <a:t>septembru</a:t>
            </a:r>
            <a:r>
              <a:rPr lang="en-GB" i="1" dirty="0"/>
              <a:t> </a:t>
            </a:r>
            <a:r>
              <a:rPr lang="en-GB" i="1" dirty="0" err="1"/>
              <a:t>dobili</a:t>
            </a:r>
            <a:r>
              <a:rPr lang="en-GB" i="1" dirty="0"/>
              <a:t> 50 </a:t>
            </a:r>
            <a:r>
              <a:rPr lang="en-GB" i="1" dirty="0" err="1"/>
              <a:t>eura</a:t>
            </a:r>
            <a:r>
              <a:rPr lang="en-GB" i="1" dirty="0"/>
              <a:t>, a u </a:t>
            </a:r>
            <a:r>
              <a:rPr lang="en-GB" i="1" dirty="0" err="1"/>
              <a:t>decembru</a:t>
            </a:r>
            <a:r>
              <a:rPr lang="en-GB" i="1" dirty="0"/>
              <a:t> 20</a:t>
            </a:r>
            <a:endParaRPr lang="sr-Latn-RS" i="1" dirty="0"/>
          </a:p>
          <a:p>
            <a:r>
              <a:rPr lang="en-GB" i="1" dirty="0"/>
              <a:t>e u </a:t>
            </a:r>
            <a:r>
              <a:rPr lang="en-GB" i="1" dirty="0" err="1"/>
              <a:t>februaru</a:t>
            </a:r>
            <a:r>
              <a:rPr lang="en-GB" i="1" dirty="0"/>
              <a:t> </a:t>
            </a:r>
            <a:r>
              <a:rPr lang="en-GB" i="1" dirty="0" err="1"/>
              <a:t>penzioneri</a:t>
            </a:r>
            <a:r>
              <a:rPr lang="en-GB" i="1" dirty="0"/>
              <a:t> </a:t>
            </a:r>
            <a:r>
              <a:rPr lang="en-GB" i="1" dirty="0" err="1"/>
              <a:t>dobiti</a:t>
            </a:r>
            <a:r>
              <a:rPr lang="en-GB" i="1" dirty="0"/>
              <a:t> 170 </a:t>
            </a:r>
            <a:r>
              <a:rPr lang="en-GB" i="1" dirty="0" err="1"/>
              <a:t>eura</a:t>
            </a:r>
            <a:r>
              <a:rPr lang="en-GB" i="1" dirty="0"/>
              <a:t>, a </a:t>
            </a:r>
            <a:r>
              <a:rPr lang="en-GB" i="1" dirty="0" err="1"/>
              <a:t>mladi</a:t>
            </a:r>
            <a:r>
              <a:rPr lang="en-GB" i="1" dirty="0"/>
              <a:t> od 16 do 29 </a:t>
            </a:r>
            <a:r>
              <a:rPr lang="en-GB" i="1" dirty="0" err="1"/>
              <a:t>godina</a:t>
            </a:r>
            <a:r>
              <a:rPr lang="en-GB" i="1" dirty="0"/>
              <a:t> po 100 </a:t>
            </a:r>
            <a:r>
              <a:rPr lang="en-GB" i="1" dirty="0" err="1"/>
              <a:t>eura</a:t>
            </a:r>
            <a:r>
              <a:rPr lang="en-GB" i="1" dirty="0"/>
              <a:t>, </a:t>
            </a:r>
            <a:r>
              <a:rPr lang="en-GB" i="1" dirty="0" err="1"/>
              <a:t>takođe</a:t>
            </a:r>
            <a:r>
              <a:rPr lang="en-GB" i="1" dirty="0"/>
              <a:t> u February</a:t>
            </a:r>
            <a:endParaRPr lang="sr-Latn-RS" i="1" dirty="0"/>
          </a:p>
          <a:p>
            <a:r>
              <a:rPr lang="sr-Latn-RS" i="1" dirty="0"/>
              <a:t>10,000 dinara lekari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33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E96D-822D-4F6C-8DFB-6AF89C6D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2855-77CC-4354-B22F-F0FB420B2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To je ukupno više nego što je iznosilo smanjenje penzija</a:t>
            </a:r>
          </a:p>
          <a:p>
            <a:endParaRPr lang="sr-Latn-RS" dirty="0"/>
          </a:p>
          <a:p>
            <a:r>
              <a:rPr lang="sr-Latn-RS" dirty="0"/>
              <a:t>Oko 800 miliona evra</a:t>
            </a:r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66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D396-9D10-4743-BDFA-820B1AF8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nekoliko oblasti kojima treba posveti istraživačku pažnju jednog dana kada ova pandemija postane prošlost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15FB-2778-4E9B-9D24-7A5C9DDE4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Prvo, to </a:t>
            </a:r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pitanje fiskalne konsolidacije posle pandemij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to jest načina na koji su države izborile sa fiskalnim deficitom i suverenim dugom.</a:t>
            </a: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Drugo, to su </a:t>
            </a:r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pojave novog državnog intervencioniz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ma, kako makroekonomskog, tako i u oblasti javnog zdravlja, pri čemu se otvaraju pitanja njihove delotvornosti i političke ekonomije koja je dovele do njihove primene, to jest do izbora određenih mera, odnosno do odbacivanja alternativnih mera te intervencije. </a:t>
            </a: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Treće, to su </a:t>
            </a:r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eventualne izmene u pogledu finansiranja zdravstvene zaštite,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naročito vidova zdravstvenog osiguranja koje bi mogle da usled posle ove pandemije.</a:t>
            </a: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Četvrto, to je pitanje da li su i u kojoj meri prilagođavanja privrede u uslovima pandemije </a:t>
            </a:r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dovele do povećanja ekonomke nejednakosti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 li su i kako države reagovale na to povećanje.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78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article-2163610-13BFDBB2000005DC-899_634x658.jpg">
            <a:extLst>
              <a:ext uri="{FF2B5EF4-FFF2-40B4-BE49-F238E27FC236}">
                <a16:creationId xmlns:a16="http://schemas.microsoft.com/office/drawing/2014/main" id="{ACAF5CFA-011A-439D-9A5E-DF344EC87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-22225"/>
            <a:ext cx="6629400" cy="68802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DAE9D-1650-4006-905B-F066CAE2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0228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b="1"/>
              <a:t>MERKANTILISTI 17-18. VEK</a:t>
            </a:r>
            <a:endParaRPr lang="en-GB" altLang="en-US" b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9349B-0B54-4AAA-AEEB-3E460D01EC1C}"/>
              </a:ext>
            </a:extLst>
          </p:cNvPr>
          <p:cNvCxnSpPr/>
          <p:nvPr/>
        </p:nvCxnSpPr>
        <p:spPr>
          <a:xfrm flipV="1">
            <a:off x="6248400" y="4648200"/>
            <a:ext cx="0" cy="144780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2522FF-D00E-4F1B-8467-467FBB7C22BC}"/>
              </a:ext>
            </a:extLst>
          </p:cNvPr>
          <p:cNvSpPr txBox="1">
            <a:spLocks noChangeArrowheads="1"/>
          </p:cNvSpPr>
          <p:nvPr/>
        </p:nvSpPr>
        <p:spPr bwMode="auto">
          <a:xfrm rot="-3759217">
            <a:off x="4387850" y="465137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b="1"/>
              <a:t>ADAM SMIT, 1796</a:t>
            </a:r>
            <a:endParaRPr lang="en-GB" alt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7AC4E-E1C0-48DD-8325-0E75DEF20FCC}"/>
              </a:ext>
            </a:extLst>
          </p:cNvPr>
          <p:cNvSpPr txBox="1">
            <a:spLocks noChangeArrowheads="1"/>
          </p:cNvSpPr>
          <p:nvPr/>
        </p:nvSpPr>
        <p:spPr bwMode="auto">
          <a:xfrm rot="-3759217">
            <a:off x="4235450" y="419417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b="1"/>
              <a:t>RIKADO - 1817</a:t>
            </a: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96B7-7A6F-4D03-B861-C21BB443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8105775" cy="1543050"/>
          </a:xfrm>
        </p:spPr>
        <p:txBody>
          <a:bodyPr/>
          <a:lstStyle/>
          <a:p>
            <a:pPr>
              <a:defRPr/>
            </a:pPr>
            <a:r>
              <a:rPr lang="sr-Latn-RS" sz="4800" dirty="0"/>
              <a:t>DEVIJACIJE</a:t>
            </a:r>
            <a:r>
              <a:rPr lang="sr-Latn-RS" dirty="0"/>
              <a:t> – KAD NE RADE INSTITUCIJE</a:t>
            </a:r>
            <a:endParaRPr lang="en-GB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33862FF-D8F1-4DD4-9248-2FFE6DFE2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86750" cy="4357688"/>
          </a:xfrm>
        </p:spPr>
        <p:txBody>
          <a:bodyPr/>
          <a:lstStyle/>
          <a:p>
            <a:r>
              <a:rPr lang="en-GB" altLang="en-US" dirty="0"/>
              <a:t>J</a:t>
            </a:r>
            <a:r>
              <a:rPr lang="en-US" altLang="en-US" dirty="0" err="1"/>
              <a:t>ednan</a:t>
            </a:r>
            <a:r>
              <a:rPr lang="en-US" altLang="en-US" dirty="0"/>
              <a:t> </a:t>
            </a:r>
            <a:r>
              <a:rPr lang="en-US" altLang="en-US" dirty="0" err="1"/>
              <a:t>američki</a:t>
            </a:r>
            <a:r>
              <a:rPr lang="en-US" altLang="en-US" dirty="0"/>
              <a:t> </a:t>
            </a:r>
            <a:r>
              <a:rPr lang="en-US" altLang="en-US" dirty="0" err="1"/>
              <a:t>sudija</a:t>
            </a:r>
            <a:r>
              <a:rPr lang="en-US" altLang="en-US" dirty="0"/>
              <a:t> je </a:t>
            </a:r>
            <a:r>
              <a:rPr lang="en-US" altLang="en-US" dirty="0" err="1"/>
              <a:t>ocenio</a:t>
            </a:r>
            <a:r>
              <a:rPr lang="en-US" altLang="en-US" dirty="0"/>
              <a:t> </a:t>
            </a:r>
            <a:r>
              <a:rPr lang="en-US" altLang="en-US" dirty="0" err="1"/>
              <a:t>srpsko</a:t>
            </a:r>
            <a:r>
              <a:rPr lang="en-US" altLang="en-US" dirty="0"/>
              <a:t> </a:t>
            </a:r>
            <a:r>
              <a:rPr lang="en-US" altLang="en-US" dirty="0" err="1"/>
              <a:t>pravosuđe</a:t>
            </a:r>
            <a:r>
              <a:rPr lang="en-US" altLang="en-US" dirty="0"/>
              <a:t> </a:t>
            </a:r>
            <a:r>
              <a:rPr lang="en-US" altLang="en-US" dirty="0" err="1"/>
              <a:t>izjavom</a:t>
            </a:r>
            <a:r>
              <a:rPr lang="en-US" altLang="en-US" dirty="0"/>
              <a:t> – </a:t>
            </a:r>
            <a:r>
              <a:rPr lang="en-US" altLang="en-US" dirty="0" err="1"/>
              <a:t>kad</a:t>
            </a:r>
            <a:r>
              <a:rPr lang="en-US" altLang="en-US" dirty="0"/>
              <a:t> </a:t>
            </a:r>
            <a:r>
              <a:rPr lang="en-US" altLang="en-US" dirty="0" err="1"/>
              <a:t>vaši</a:t>
            </a:r>
            <a:r>
              <a:rPr lang="en-US" altLang="en-US" dirty="0"/>
              <a:t> “</a:t>
            </a:r>
            <a:r>
              <a:rPr lang="en-US" altLang="en-US" dirty="0" err="1"/>
              <a:t>rober</a:t>
            </a:r>
            <a:r>
              <a:rPr lang="en-US" altLang="en-US" dirty="0"/>
              <a:t> </a:t>
            </a:r>
            <a:r>
              <a:rPr lang="en-US" altLang="en-US" dirty="0" err="1"/>
              <a:t>barrons</a:t>
            </a:r>
            <a:r>
              <a:rPr lang="en-US" altLang="en-US" dirty="0"/>
              <a:t>” </a:t>
            </a:r>
            <a:r>
              <a:rPr lang="en-US" altLang="en-US" dirty="0" err="1"/>
              <a:t>osete</a:t>
            </a:r>
            <a:r>
              <a:rPr lang="en-US" altLang="en-US" dirty="0"/>
              <a:t> </a:t>
            </a:r>
            <a:r>
              <a:rPr lang="en-US" altLang="en-US" dirty="0" err="1"/>
              <a:t>potrebu</a:t>
            </a:r>
            <a:r>
              <a:rPr lang="en-US" altLang="en-US" dirty="0"/>
              <a:t> za </a:t>
            </a:r>
            <a:r>
              <a:rPr lang="en-US" altLang="en-US" dirty="0" err="1"/>
              <a:t>uvođenjem</a:t>
            </a:r>
            <a:r>
              <a:rPr lang="en-US" altLang="en-US" dirty="0"/>
              <a:t> </a:t>
            </a:r>
            <a:r>
              <a:rPr lang="en-US" altLang="en-US" dirty="0" err="1"/>
              <a:t>zakona</a:t>
            </a:r>
            <a:r>
              <a:rPr lang="en-US" altLang="en-US" dirty="0"/>
              <a:t>, </a:t>
            </a:r>
            <a:r>
              <a:rPr lang="en-US" altLang="en-US" dirty="0" err="1"/>
              <a:t>tada</a:t>
            </a:r>
            <a:r>
              <a:rPr lang="en-US" altLang="en-US" dirty="0"/>
              <a:t> </a:t>
            </a:r>
            <a:r>
              <a:rPr lang="en-US" altLang="en-US" dirty="0" err="1"/>
              <a:t>će</a:t>
            </a:r>
            <a:r>
              <a:rPr lang="en-US" altLang="en-US" dirty="0"/>
              <a:t> se to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desiti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59760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1784-E770-4A80-803B-995F8368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urazerski sistem- bih">
            <a:hlinkClick r:id="" action="ppaction://media"/>
            <a:extLst>
              <a:ext uri="{FF2B5EF4-FFF2-40B4-BE49-F238E27FC236}">
                <a16:creationId xmlns:a16="http://schemas.microsoft.com/office/drawing/2014/main" id="{953FD00D-519B-4216-A691-37A8C5F90C9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9013" y="1428750"/>
            <a:ext cx="4627562" cy="4357688"/>
          </a:xfrm>
        </p:spPr>
      </p:pic>
    </p:spTree>
    <p:extLst>
      <p:ext uri="{BB962C8B-B14F-4D97-AF65-F5344CB8AC3E}">
        <p14:creationId xmlns:p14="http://schemas.microsoft.com/office/powerpoint/2010/main" val="40769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B271-F21D-496B-9B58-E068313E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dirty="0"/>
              <a:t>NEKE ZABLUDE SU NAM DRAGE</a:t>
            </a:r>
            <a:endParaRPr lang="en-GB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3B22A5F-91AA-44E2-9710-5FCC5750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GB" altLang="en-US" dirty="0"/>
              <a:t>S</a:t>
            </a:r>
            <a:r>
              <a:rPr lang="en-US" altLang="en-US" dirty="0" err="1"/>
              <a:t>ledila</a:t>
            </a:r>
            <a:r>
              <a:rPr lang="en-US" altLang="en-US" dirty="0"/>
              <a:t> je </a:t>
            </a:r>
            <a:r>
              <a:rPr lang="en-US" altLang="en-US" dirty="0" err="1"/>
              <a:t>političku</a:t>
            </a:r>
            <a:r>
              <a:rPr lang="en-US" altLang="en-US" dirty="0"/>
              <a:t> </a:t>
            </a:r>
            <a:r>
              <a:rPr lang="en-US" altLang="en-US" dirty="0" err="1"/>
              <a:t>ekonomiju</a:t>
            </a:r>
            <a:r>
              <a:rPr lang="en-US" altLang="en-US" dirty="0"/>
              <a:t> </a:t>
            </a:r>
            <a:r>
              <a:rPr lang="en-US" altLang="en-US" dirty="0" err="1"/>
              <a:t>vladara</a:t>
            </a:r>
            <a:endParaRPr lang="en-US" altLang="en-US" dirty="0"/>
          </a:p>
          <a:p>
            <a:r>
              <a:rPr lang="en-GB" altLang="en-US" dirty="0"/>
              <a:t>U</a:t>
            </a:r>
            <a:r>
              <a:rPr lang="en-US" altLang="en-US" dirty="0"/>
              <a:t> </a:t>
            </a:r>
            <a:r>
              <a:rPr lang="en-US" altLang="en-US" dirty="0" err="1"/>
              <a:t>srednjem</a:t>
            </a:r>
            <a:r>
              <a:rPr lang="en-US" altLang="en-US" dirty="0"/>
              <a:t> </a:t>
            </a:r>
            <a:r>
              <a:rPr lang="en-US" altLang="en-US" dirty="0" err="1"/>
              <a:t>veku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navažnije</a:t>
            </a:r>
            <a:r>
              <a:rPr lang="en-US" altLang="en-US" dirty="0">
                <a:solidFill>
                  <a:srgbClr val="FFC000"/>
                </a:solidFill>
              </a:rPr>
              <a:t> je </a:t>
            </a:r>
            <a:r>
              <a:rPr lang="en-US" altLang="en-US" dirty="0" err="1">
                <a:solidFill>
                  <a:srgbClr val="FFC000"/>
                </a:solidFill>
              </a:rPr>
              <a:t>bilo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posedovati</a:t>
            </a:r>
            <a:r>
              <a:rPr lang="en-US" altLang="en-US" dirty="0">
                <a:solidFill>
                  <a:srgbClr val="FFC000"/>
                </a:solidFill>
              </a:rPr>
              <a:t> ZLATO</a:t>
            </a:r>
          </a:p>
          <a:p>
            <a:pPr lvl="1"/>
            <a:r>
              <a:rPr lang="en-GB" altLang="en-US" dirty="0"/>
              <a:t>I</a:t>
            </a:r>
            <a:r>
              <a:rPr lang="en-US" altLang="en-US" dirty="0" err="1"/>
              <a:t>zvor</a:t>
            </a:r>
            <a:r>
              <a:rPr lang="en-US" altLang="en-US" dirty="0"/>
              <a:t> </a:t>
            </a:r>
            <a:r>
              <a:rPr lang="en-US" altLang="en-US" dirty="0" err="1"/>
              <a:t>novca</a:t>
            </a:r>
            <a:r>
              <a:rPr lang="en-US" altLang="en-US" dirty="0"/>
              <a:t> za </a:t>
            </a:r>
            <a:r>
              <a:rPr lang="en-US" altLang="en-US" dirty="0" err="1"/>
              <a:t>finansiranje</a:t>
            </a:r>
            <a:r>
              <a:rPr lang="en-US" altLang="en-US" dirty="0"/>
              <a:t> </a:t>
            </a:r>
            <a:r>
              <a:rPr lang="en-US" altLang="en-US" dirty="0" err="1"/>
              <a:t>vojske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osvajanja</a:t>
            </a:r>
            <a:endParaRPr lang="en-US" altLang="en-US" dirty="0"/>
          </a:p>
          <a:p>
            <a:pPr lvl="1"/>
            <a:r>
              <a:rPr lang="en-GB" altLang="en-US" dirty="0"/>
              <a:t>I</a:t>
            </a:r>
            <a:r>
              <a:rPr lang="en-US" altLang="en-US" dirty="0" err="1"/>
              <a:t>gra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nultom</a:t>
            </a:r>
            <a:r>
              <a:rPr lang="en-US" altLang="en-US" dirty="0"/>
              <a:t> </a:t>
            </a:r>
            <a:r>
              <a:rPr lang="en-US" altLang="en-US" dirty="0" err="1"/>
              <a:t>sumom</a:t>
            </a:r>
            <a:r>
              <a:rPr lang="en-US" altLang="en-US" dirty="0"/>
              <a:t>: </a:t>
            </a:r>
            <a:r>
              <a:rPr lang="en-US" altLang="en-US" dirty="0" err="1"/>
              <a:t>moja</a:t>
            </a:r>
            <a:r>
              <a:rPr lang="en-US" altLang="en-US" dirty="0"/>
              <a:t> </a:t>
            </a:r>
            <a:r>
              <a:rPr lang="en-US" altLang="en-US" dirty="0" err="1"/>
              <a:t>dobit</a:t>
            </a:r>
            <a:r>
              <a:rPr lang="en-US" altLang="en-US" dirty="0"/>
              <a:t> je </a:t>
            </a:r>
            <a:r>
              <a:rPr lang="en-US" altLang="en-US" dirty="0" err="1"/>
              <a:t>tuđi</a:t>
            </a:r>
            <a:r>
              <a:rPr lang="en-US" altLang="en-US" dirty="0"/>
              <a:t> </a:t>
            </a:r>
            <a:r>
              <a:rPr lang="en-US" altLang="en-US" dirty="0" err="1"/>
              <a:t>gubitak</a:t>
            </a:r>
            <a:endParaRPr lang="en-US" altLang="en-US" dirty="0"/>
          </a:p>
          <a:p>
            <a:pPr lvl="1"/>
            <a:r>
              <a:rPr lang="en-GB" altLang="en-US" dirty="0">
                <a:solidFill>
                  <a:srgbClr val="FF0000"/>
                </a:solidFill>
                <a:highlight>
                  <a:srgbClr val="00FFFF"/>
                </a:highlight>
              </a:rPr>
              <a:t>D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</a:rPr>
              <a:t>a li je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00FFFF"/>
                </a:highlight>
              </a:rPr>
              <a:t>Engleska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00FFFF"/>
                </a:highlight>
              </a:rPr>
              <a:t>danas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00FFFF"/>
                </a:highlight>
              </a:rPr>
              <a:t>bogata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00FFFF"/>
                </a:highlight>
              </a:rPr>
              <a:t>zbog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</a:rPr>
              <a:t> toga?</a:t>
            </a:r>
          </a:p>
          <a:p>
            <a:pPr lvl="2"/>
            <a:r>
              <a:rPr lang="en-GB" altLang="en-US" dirty="0"/>
              <a:t>I</a:t>
            </a:r>
            <a:r>
              <a:rPr lang="en-US" altLang="en-US" dirty="0" err="1"/>
              <a:t>ndustrijska</a:t>
            </a:r>
            <a:r>
              <a:rPr lang="en-US" altLang="en-US" dirty="0"/>
              <a:t> </a:t>
            </a:r>
            <a:r>
              <a:rPr lang="en-US" altLang="en-US" dirty="0" err="1"/>
              <a:t>revolucija</a:t>
            </a:r>
            <a:endParaRPr lang="en-US" altLang="en-US" dirty="0"/>
          </a:p>
          <a:p>
            <a:pPr lvl="2"/>
            <a:r>
              <a:rPr lang="en-GB" altLang="en-US" dirty="0"/>
              <a:t>T</a:t>
            </a:r>
            <a:r>
              <a:rPr lang="en-US" altLang="en-US" dirty="0" err="1"/>
              <a:t>ehnološke</a:t>
            </a:r>
            <a:r>
              <a:rPr lang="en-US" altLang="en-US" dirty="0"/>
              <a:t> </a:t>
            </a:r>
            <a:r>
              <a:rPr lang="en-US" altLang="en-US" dirty="0" err="1"/>
              <a:t>promene</a:t>
            </a:r>
            <a:endParaRPr lang="en-US" altLang="en-US" dirty="0"/>
          </a:p>
          <a:p>
            <a:r>
              <a:rPr lang="en-GB" altLang="en-US" dirty="0"/>
              <a:t>A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kasnije</a:t>
            </a:r>
            <a:r>
              <a:rPr lang="en-US" altLang="en-US" dirty="0"/>
              <a:t> – </a:t>
            </a:r>
            <a:r>
              <a:rPr lang="en-US" altLang="en-US" dirty="0" err="1">
                <a:solidFill>
                  <a:srgbClr val="FFC000"/>
                </a:solidFill>
              </a:rPr>
              <a:t>dohodak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generiše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bogatstvo</a:t>
            </a:r>
            <a:endParaRPr lang="en-GB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8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8E5E-5DE8-4C1F-B8B1-3CBBB8D6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Ni tranzicija nije igra sa nultom sumom</a:t>
            </a:r>
            <a:endParaRPr lang="en-GB" dirty="0"/>
          </a:p>
        </p:txBody>
      </p:sp>
      <p:pic>
        <p:nvPicPr>
          <p:cNvPr id="27651" name="Content Placeholder 5" descr="mitre2.gif">
            <a:extLst>
              <a:ext uri="{FF2B5EF4-FFF2-40B4-BE49-F238E27FC236}">
                <a16:creationId xmlns:a16="http://schemas.microsoft.com/office/drawing/2014/main" id="{A6B5043B-E84E-4150-B5A7-2E5BBB0AF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5663" y="838200"/>
            <a:ext cx="5570537" cy="6305550"/>
          </a:xfrm>
        </p:spPr>
      </p:pic>
    </p:spTree>
    <p:extLst>
      <p:ext uri="{BB962C8B-B14F-4D97-AF65-F5344CB8AC3E}">
        <p14:creationId xmlns:p14="http://schemas.microsoft.com/office/powerpoint/2010/main" val="3504683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190F-347E-468F-B987-FEBA3745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1EBFFC2-2895-4437-A0AA-53D2A0189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 dirty="0"/>
              <a:t>Tibor </a:t>
            </a:r>
            <a:r>
              <a:rPr lang="en-US" altLang="en-US" dirty="0" err="1"/>
              <a:t>Scitovski,čuveni</a:t>
            </a:r>
            <a:r>
              <a:rPr lang="en-US" altLang="en-US" dirty="0"/>
              <a:t> welfare </a:t>
            </a:r>
            <a:r>
              <a:rPr lang="en-US" altLang="en-US" dirty="0" err="1"/>
              <a:t>ekonomista</a:t>
            </a:r>
            <a:endParaRPr lang="en-US" altLang="en-US" dirty="0"/>
          </a:p>
          <a:p>
            <a:r>
              <a:rPr lang="en-GB" altLang="en-US" dirty="0"/>
              <a:t>E</a:t>
            </a:r>
            <a:r>
              <a:rPr lang="en-US" altLang="en-US" dirty="0" err="1"/>
              <a:t>konomija</a:t>
            </a:r>
            <a:r>
              <a:rPr lang="en-US" altLang="en-US" dirty="0"/>
              <a:t> ne </a:t>
            </a:r>
            <a:r>
              <a:rPr lang="en-US" altLang="en-US" dirty="0" err="1"/>
              <a:t>poznaje</a:t>
            </a:r>
            <a:r>
              <a:rPr lang="en-US" altLang="en-US" dirty="0"/>
              <a:t> </a:t>
            </a:r>
            <a:r>
              <a:rPr lang="en-US" altLang="en-US" dirty="0" err="1"/>
              <a:t>kategoriju</a:t>
            </a:r>
            <a:r>
              <a:rPr lang="en-US" altLang="en-US" dirty="0"/>
              <a:t> </a:t>
            </a:r>
            <a:r>
              <a:rPr lang="en-US" altLang="en-US" dirty="0" err="1"/>
              <a:t>pravičnosti</a:t>
            </a:r>
            <a:endParaRPr lang="en-US" altLang="en-US" dirty="0"/>
          </a:p>
          <a:p>
            <a:endParaRPr lang="en-US" altLang="en-US" dirty="0"/>
          </a:p>
          <a:p>
            <a:r>
              <a:rPr lang="en-GB" altLang="en-US" dirty="0"/>
              <a:t>J</a:t>
            </a:r>
            <a:r>
              <a:rPr lang="en-US" altLang="en-US" dirty="0"/>
              <a:t>e li to </a:t>
            </a:r>
            <a:r>
              <a:rPr lang="en-US" altLang="en-US" dirty="0" err="1"/>
              <a:t>nehumano</a:t>
            </a:r>
            <a:r>
              <a:rPr lang="en-US" altLang="en-US" dirty="0"/>
              <a:t>?</a:t>
            </a:r>
          </a:p>
          <a:p>
            <a:r>
              <a:rPr lang="en-GB" altLang="en-US" dirty="0"/>
              <a:t>I</a:t>
            </a:r>
            <a:r>
              <a:rPr lang="en-US" altLang="en-US" dirty="0" err="1"/>
              <a:t>stu</a:t>
            </a:r>
            <a:r>
              <a:rPr lang="en-US" altLang="en-US" dirty="0"/>
              <a:t> </a:t>
            </a:r>
            <a:r>
              <a:rPr lang="en-US" altLang="en-US" dirty="0" err="1"/>
              <a:t>osobinu</a:t>
            </a:r>
            <a:r>
              <a:rPr lang="en-US" altLang="en-US" dirty="0"/>
              <a:t> dele </a:t>
            </a:r>
            <a:r>
              <a:rPr lang="en-US" altLang="en-US" dirty="0" err="1"/>
              <a:t>još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endParaRPr lang="en-US" altLang="en-US" dirty="0"/>
          </a:p>
          <a:p>
            <a:pPr lvl="1"/>
            <a:r>
              <a:rPr lang="en-GB" altLang="en-US" dirty="0"/>
              <a:t>H</a:t>
            </a:r>
            <a:r>
              <a:rPr lang="en-US" altLang="en-US" dirty="0" err="1"/>
              <a:t>irurgija</a:t>
            </a:r>
            <a:endParaRPr lang="en-US" altLang="en-US" dirty="0"/>
          </a:p>
          <a:p>
            <a:pPr lvl="1"/>
            <a:r>
              <a:rPr lang="en-GB" altLang="en-US" dirty="0"/>
              <a:t>B</a:t>
            </a:r>
            <a:r>
              <a:rPr lang="en-US" altLang="en-US" dirty="0" err="1"/>
              <a:t>iologija</a:t>
            </a:r>
            <a:r>
              <a:rPr lang="en-US" altLang="en-US" dirty="0"/>
              <a:t> –</a:t>
            </a:r>
            <a:r>
              <a:rPr lang="en-US" altLang="en-US" dirty="0" err="1"/>
              <a:t>prirodna</a:t>
            </a:r>
            <a:r>
              <a:rPr lang="en-US" altLang="en-US" dirty="0"/>
              <a:t> </a:t>
            </a:r>
            <a:r>
              <a:rPr lang="en-US" altLang="en-US" dirty="0" err="1"/>
              <a:t>selekcija</a:t>
            </a:r>
            <a:endParaRPr lang="en-US" altLang="en-US" dirty="0"/>
          </a:p>
          <a:p>
            <a:pPr lvl="1"/>
            <a:r>
              <a:rPr lang="en-GB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mnoge</a:t>
            </a:r>
            <a:r>
              <a:rPr lang="en-US" altLang="en-US" dirty="0"/>
              <a:t> </a:t>
            </a:r>
            <a:r>
              <a:rPr lang="en-US" altLang="en-US" dirty="0" err="1"/>
              <a:t>druge</a:t>
            </a:r>
            <a:r>
              <a:rPr lang="en-US" altLang="en-US" dirty="0"/>
              <a:t> </a:t>
            </a:r>
            <a:r>
              <a:rPr lang="en-US" altLang="en-US" dirty="0" err="1"/>
              <a:t>društvene</a:t>
            </a:r>
            <a:r>
              <a:rPr lang="en-US" altLang="en-US" dirty="0"/>
              <a:t> </a:t>
            </a:r>
            <a:r>
              <a:rPr lang="en-US" altLang="en-US" dirty="0" err="1"/>
              <a:t>nauke</a:t>
            </a:r>
            <a:endParaRPr lang="en-US" altLang="en-US" dirty="0"/>
          </a:p>
          <a:p>
            <a:pPr lvl="1"/>
            <a:r>
              <a:rPr lang="en-GB" altLang="en-US" dirty="0"/>
              <a:t>Z</a:t>
            </a:r>
            <a:r>
              <a:rPr lang="en-US" altLang="en-US" dirty="0" err="1"/>
              <a:t>ato</a:t>
            </a:r>
            <a:r>
              <a:rPr lang="en-US" altLang="en-US" dirty="0"/>
              <a:t> </a:t>
            </a:r>
            <a:r>
              <a:rPr lang="en-US" altLang="en-US" dirty="0" err="1"/>
              <a:t>odbacujemo</a:t>
            </a:r>
            <a:r>
              <a:rPr lang="en-US" altLang="en-US" dirty="0"/>
              <a:t> </a:t>
            </a:r>
            <a:r>
              <a:rPr lang="en-US" altLang="en-US" dirty="0" err="1"/>
              <a:t>moralne</a:t>
            </a:r>
            <a:r>
              <a:rPr lang="en-US" altLang="en-US" dirty="0"/>
              <a:t> </a:t>
            </a:r>
            <a:r>
              <a:rPr lang="en-US" altLang="en-US" dirty="0" err="1"/>
              <a:t>kritike</a:t>
            </a:r>
            <a:endParaRPr lang="en-US" altLang="en-US" dirty="0"/>
          </a:p>
          <a:p>
            <a:pPr lvl="1"/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3CB0-65EF-4C49-9A14-2E314887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Opis španske groznice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456D-6357-4814-B721-1D5FAA31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66800"/>
            <a:ext cx="8286808" cy="541020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Španska groznica je bila pandemija vrste influence (gripa), izazvane virusom H1N1, koja je pre svega napadala disajne puteve i pluća zaraženog. Virus se od jednog do drugog pacijenta prenosio kapljicama koje su se širile pri izdahu zaraženog.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Identifikovana su ukupno četiri talasa španske groznice 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se pojavio u proleće (mart) 1918. godine, 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 i po mnogo čemu, odnosno u najvećem broju zemalja najsnažniji i najpogubniji zabeležen je u periodu počev od septembra zaključno sa novembrom 1918. godine.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Treći talas, nešto slabiji od drugog, zabeležen je u proleće 1919. godine, 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 je </a:t>
            </a:r>
            <a:r>
              <a:rPr lang="sr-Latn-R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samo nekim zemljama zabeležen i četvrti talas, početkom 1920. godine.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13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8449-B1ED-4A14-9674-E0358861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/>
              <a:t>RASPAD (NEO) LIBERALNOG MODELA RASTA</a:t>
            </a:r>
            <a:br>
              <a:rPr lang="sr-Latn-RS" dirty="0"/>
            </a:br>
            <a:r>
              <a:rPr lang="sr-Latn-RS" dirty="0"/>
              <a:t> </a:t>
            </a:r>
            <a:r>
              <a:rPr lang="en-GB" dirty="0"/>
              <a:t>D</a:t>
            </a:r>
            <a:r>
              <a:rPr lang="sr-Latn-RS" dirty="0"/>
              <a:t>va razloga za bogaćenje uz rast nejednakosti</a:t>
            </a:r>
            <a:endParaRPr lang="en-GB" dirty="0"/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67DE6D47-BC56-4257-9833-6D52FDC9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marL="0" indent="0">
              <a:buNone/>
            </a:pPr>
            <a:r>
              <a:rPr lang="sr-Latn-RS" altLang="en-US" dirty="0"/>
              <a:t>1. </a:t>
            </a:r>
            <a:r>
              <a:rPr lang="en-GB" altLang="en-US" dirty="0"/>
              <a:t>P</a:t>
            </a:r>
            <a:r>
              <a:rPr lang="en-US" altLang="en-US" dirty="0" err="1"/>
              <a:t>oljoprivredne</a:t>
            </a:r>
            <a:r>
              <a:rPr lang="en-US" altLang="en-US" dirty="0"/>
              <a:t> </a:t>
            </a:r>
            <a:r>
              <a:rPr lang="en-US" altLang="en-US" dirty="0" err="1"/>
              <a:t>subvencije</a:t>
            </a:r>
            <a:endParaRPr lang="en-US" altLang="en-US" dirty="0"/>
          </a:p>
          <a:p>
            <a:pPr marL="0" indent="0">
              <a:buNone/>
            </a:pPr>
            <a:r>
              <a:rPr lang="sr-Latn-RS" altLang="en-US" dirty="0">
                <a:hlinkClick r:id="rId2"/>
              </a:rPr>
              <a:t>2. </a:t>
            </a:r>
            <a:r>
              <a:rPr lang="en-GB" altLang="en-US" dirty="0">
                <a:hlinkClick r:id="rId2"/>
              </a:rPr>
              <a:t>I</a:t>
            </a:r>
            <a:r>
              <a:rPr lang="en-US" altLang="en-US" dirty="0" err="1">
                <a:hlinkClick r:id="rId2"/>
              </a:rPr>
              <a:t>zmena</a:t>
            </a:r>
            <a:r>
              <a:rPr lang="en-US" altLang="en-US" dirty="0">
                <a:hlinkClick r:id="rId2"/>
              </a:rPr>
              <a:t> </a:t>
            </a:r>
            <a:r>
              <a:rPr lang="en-US" altLang="en-US" dirty="0" err="1">
                <a:hlinkClick r:id="rId2"/>
              </a:rPr>
              <a:t>korporativnog</a:t>
            </a:r>
            <a:r>
              <a:rPr lang="en-US" altLang="en-US" dirty="0">
                <a:hlinkClick r:id="rId2"/>
              </a:rPr>
              <a:t> </a:t>
            </a:r>
            <a:r>
              <a:rPr lang="en-US" altLang="en-US" dirty="0" err="1">
                <a:hlinkClick r:id="rId2"/>
              </a:rPr>
              <a:t>upravljanja</a:t>
            </a:r>
            <a:r>
              <a:rPr lang="en-US" altLang="en-US" dirty="0">
                <a:hlinkClick r:id="rId2"/>
              </a:rPr>
              <a:t> (</a:t>
            </a:r>
            <a:r>
              <a:rPr lang="en-US" altLang="en-US" dirty="0" err="1">
                <a:hlinkClick r:id="rId2"/>
              </a:rPr>
              <a:t>zlatni</a:t>
            </a:r>
            <a:r>
              <a:rPr lang="en-US" altLang="en-US" dirty="0">
                <a:hlinkClick r:id="rId2"/>
              </a:rPr>
              <a:t> </a:t>
            </a:r>
            <a:r>
              <a:rPr lang="en-US" altLang="en-US" dirty="0" err="1">
                <a:hlinkClick r:id="rId2"/>
              </a:rPr>
              <a:t>padobrani</a:t>
            </a:r>
            <a:r>
              <a:rPr lang="en-US" altLang="en-US" dirty="0">
                <a:hlinkClick r:id="rId2"/>
              </a:rPr>
              <a:t>)</a:t>
            </a:r>
          </a:p>
          <a:p>
            <a:endParaRPr lang="en-US" altLang="en-US" dirty="0"/>
          </a:p>
          <a:p>
            <a:r>
              <a:rPr lang="en-GB" altLang="en-US" dirty="0"/>
              <a:t>S</a:t>
            </a:r>
            <a:r>
              <a:rPr lang="en-US" altLang="en-US" dirty="0" err="1"/>
              <a:t>ada</a:t>
            </a:r>
            <a:r>
              <a:rPr lang="en-US" altLang="en-US" dirty="0"/>
              <a:t> je problem </a:t>
            </a:r>
            <a:r>
              <a:rPr lang="en-US" altLang="en-US" dirty="0" err="1"/>
              <a:t>što</a:t>
            </a:r>
            <a:r>
              <a:rPr lang="en-US" altLang="en-US" dirty="0"/>
              <a:t> </a:t>
            </a:r>
            <a:r>
              <a:rPr lang="en-US" altLang="en-US" dirty="0" err="1"/>
              <a:t>ove</a:t>
            </a:r>
            <a:r>
              <a:rPr lang="en-US" altLang="en-US" dirty="0"/>
              <a:t> </a:t>
            </a:r>
            <a:r>
              <a:rPr lang="en-US" altLang="en-US" dirty="0" err="1"/>
              <a:t>zakone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da </a:t>
            </a:r>
            <a:r>
              <a:rPr lang="en-US" altLang="en-US" dirty="0" err="1"/>
              <a:t>ukinu</a:t>
            </a:r>
            <a:r>
              <a:rPr lang="en-US" altLang="en-US" dirty="0"/>
              <a:t> </a:t>
            </a:r>
            <a:r>
              <a:rPr lang="en-US" altLang="en-US" dirty="0" err="1"/>
              <a:t>oni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od </a:t>
            </a:r>
            <a:r>
              <a:rPr lang="en-US" altLang="en-US" dirty="0" err="1"/>
              <a:t>njih</a:t>
            </a:r>
            <a:r>
              <a:rPr lang="en-US" altLang="en-US" dirty="0"/>
              <a:t> </a:t>
            </a:r>
            <a:r>
              <a:rPr lang="en-US" altLang="en-US" dirty="0" err="1"/>
              <a:t>najviše</a:t>
            </a:r>
            <a:r>
              <a:rPr lang="en-US" altLang="en-US" dirty="0"/>
              <a:t> </a:t>
            </a:r>
            <a:r>
              <a:rPr lang="en-US" altLang="en-US" dirty="0" err="1"/>
              <a:t>zarađuju</a:t>
            </a:r>
            <a:endParaRPr lang="en-US" altLang="en-US" dirty="0"/>
          </a:p>
          <a:p>
            <a:r>
              <a:rPr lang="en-GB" altLang="en-US" dirty="0"/>
              <a:t>K</a:t>
            </a:r>
            <a:r>
              <a:rPr lang="en-US" altLang="en-US" dirty="0" err="1"/>
              <a:t>orak</a:t>
            </a:r>
            <a:r>
              <a:rPr lang="en-US" altLang="en-US" dirty="0"/>
              <a:t> </a:t>
            </a:r>
            <a:r>
              <a:rPr lang="en-US" altLang="en-US" dirty="0" err="1"/>
              <a:t>napred</a:t>
            </a:r>
            <a:r>
              <a:rPr lang="en-US" altLang="en-US" dirty="0"/>
              <a:t> – </a:t>
            </a:r>
            <a:r>
              <a:rPr lang="en-US" altLang="en-US" dirty="0" err="1">
                <a:hlinkClick r:id="rId3"/>
              </a:rPr>
              <a:t>Trampov</a:t>
            </a:r>
            <a:r>
              <a:rPr lang="en-US" altLang="en-US" dirty="0">
                <a:hlinkClick r:id="rId3"/>
              </a:rPr>
              <a:t> </a:t>
            </a:r>
            <a:r>
              <a:rPr lang="en-US" altLang="en-US" dirty="0"/>
              <a:t>lobbying ban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693B-80C6-4CAD-AE76-B1787985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85750"/>
            <a:ext cx="4800600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vi-V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Njujork sa 562 tačke kojima su obeležene adrese primalaca subvencija – sve adrese na Menhetnu</a:t>
            </a:r>
            <a:br>
              <a:rPr lang="sr-Latn-R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en-GB" sz="2000" dirty="0"/>
          </a:p>
        </p:txBody>
      </p:sp>
      <p:pic>
        <p:nvPicPr>
          <p:cNvPr id="37891" name="Content Placeholder 3" descr="farmaidmanhattan.png">
            <a:extLst>
              <a:ext uri="{FF2B5EF4-FFF2-40B4-BE49-F238E27FC236}">
                <a16:creationId xmlns:a16="http://schemas.microsoft.com/office/drawing/2014/main" id="{730B97B1-A119-47F8-9B5A-363EF2EB76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7800"/>
            <a:ext cx="4038600" cy="66802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A4872F-1D93-4225-A631-B267B0805273}"/>
              </a:ext>
            </a:extLst>
          </p:cNvPr>
          <p:cNvSpPr/>
          <p:nvPr/>
        </p:nvSpPr>
        <p:spPr>
          <a:xfrm>
            <a:off x="4648200" y="1143000"/>
            <a:ext cx="4572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Rokfeler oko 150.000 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$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godišnje,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Ted Tarner  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50.000 $</a:t>
            </a: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košarkaš Skoti Pipen 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20.000 $</a:t>
            </a: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Pol Alen, koosnivač Majkrosofta!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„Ševron”, „Eli Lili” korporacija, „Navistar”...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princ Albert od Monaka 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300.000€</a:t>
            </a: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kraljica Elizabeta 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600.000 €</a:t>
            </a: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„Filip Moris” sa 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2.000.000</a:t>
            </a: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„Nestle”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„Hajneken”...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subvencije u Evropi mnogo veće nego u Americi, a proporcionalno je veća i carinska zaštita.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zašto, šta mislite?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Pa zato što je Evropa u stanju da mnogo više oporezuje svoje građane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AD4-3585-40EC-AE88-39D4E1C7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/>
              <a:t>100 evra po hektaru, svaki po više od 2 miliona evra ... </a:t>
            </a:r>
            <a:endParaRPr lang="en-GB" dirty="0"/>
          </a:p>
        </p:txBody>
      </p:sp>
      <p:pic>
        <p:nvPicPr>
          <p:cNvPr id="39939" name="Content Placeholder 3" descr="petar-matijevic-miroslav-miskovic-dordije-nicovic-miodrag-kostic-1448406851-791083.jpg">
            <a:extLst>
              <a:ext uri="{FF2B5EF4-FFF2-40B4-BE49-F238E27FC236}">
                <a16:creationId xmlns:a16="http://schemas.microsoft.com/office/drawing/2014/main" id="{2D46D23C-E712-4FC0-92E1-A2E0A5159F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6019800" cy="406336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EDD65-8FB7-4790-A5E9-D4B4D66E7A3A}"/>
              </a:ext>
            </a:extLst>
          </p:cNvPr>
          <p:cNvSpPr/>
          <p:nvPr/>
        </p:nvSpPr>
        <p:spPr>
          <a:xfrm>
            <a:off x="6324600" y="1981200"/>
            <a:ext cx="25146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Čak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je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i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levičarski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britanski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„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Gardijan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”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kao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skandaloznu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vest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objavio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da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pet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britanskih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farmi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(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zajedno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!)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dobijaju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oko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milion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i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po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evra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. </a:t>
            </a: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0948-F017-4E19-8232-E1E8A479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9F65315F-588D-4E51-9108-7F0FA4F617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1" t="12679" r="49017" b="22623"/>
          <a:stretch>
            <a:fillRect/>
          </a:stretch>
        </p:blipFill>
        <p:spPr>
          <a:xfrm>
            <a:off x="381000" y="381000"/>
            <a:ext cx="3352800" cy="6202363"/>
          </a:xfrm>
          <a:noFill/>
        </p:spPr>
      </p:pic>
      <p:pic>
        <p:nvPicPr>
          <p:cNvPr id="38916" name="Picture 4" descr="&amp;Rcy;&amp;iecy;&amp;zcy;&amp;ucy;&amp;lcy;&amp;tcy;&amp;acy;&amp;tcy; &amp;scy;&amp;lcy;&amp;icy;&amp;kcy;&amp;acy; &amp;zcy;&amp;acy; farm subsidies queen prince beneficiaries">
            <a:extLst>
              <a:ext uri="{FF2B5EF4-FFF2-40B4-BE49-F238E27FC236}">
                <a16:creationId xmlns:a16="http://schemas.microsoft.com/office/drawing/2014/main" id="{1B58DCEF-34DA-47C1-ADFF-C5613CBF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8863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petar-matijevic-miroslav-miskovic-dordije-nicovic-miodrag-kostic-1448406851-791083.jpg">
            <a:extLst>
              <a:ext uri="{FF2B5EF4-FFF2-40B4-BE49-F238E27FC236}">
                <a16:creationId xmlns:a16="http://schemas.microsoft.com/office/drawing/2014/main" id="{21CD6619-E916-4B25-9714-93BDF267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95775"/>
            <a:ext cx="4343400" cy="2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0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A298-F2CA-4E09-B985-BE9C8471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vi-VN" dirty="0"/>
              <a:t>kako je uopšte do toga došlo? </a:t>
            </a:r>
            <a:endParaRPr lang="en-GB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780CCBBC-BBC5-4CF2-ACD2-26CEF883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vi-VN" altLang="en-US" sz="1600" dirty="0"/>
              <a:t>u Evropi </a:t>
            </a:r>
            <a:r>
              <a:rPr lang="en-US" altLang="en-US" sz="1600" dirty="0"/>
              <a:t>je </a:t>
            </a:r>
            <a:r>
              <a:rPr lang="vi-VN" altLang="en-US" sz="1600" dirty="0"/>
              <a:t>posle Drugog svetskog rata stvarno vladala glad, </a:t>
            </a:r>
            <a:endParaRPr lang="en-US" altLang="en-US" sz="1600" dirty="0"/>
          </a:p>
          <a:p>
            <a:r>
              <a:rPr lang="vi-VN" altLang="en-US" sz="1600" dirty="0"/>
              <a:t>subvencijama n</a:t>
            </a:r>
            <a:r>
              <a:rPr lang="en-US" altLang="en-US" sz="1600" dirty="0" err="1"/>
              <a:t>astojali</a:t>
            </a:r>
            <a:r>
              <a:rPr lang="en-US" altLang="en-US" sz="1600" dirty="0"/>
              <a:t> da </a:t>
            </a:r>
            <a:r>
              <a:rPr lang="vi-VN" altLang="en-US" sz="1600" dirty="0"/>
              <a:t>nekako povećaju proizvodnju</a:t>
            </a:r>
            <a:endParaRPr lang="en-US" altLang="en-US" sz="1600" dirty="0"/>
          </a:p>
          <a:p>
            <a:r>
              <a:rPr lang="vi-VN" altLang="en-US" sz="1600" dirty="0"/>
              <a:t>– to je onaj čuveni član 33 Rimskog sporazuma.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vi-VN" altLang="en-US" sz="1600" dirty="0"/>
              <a:t>U Americi nije bilo gladnih, ali je bila Velika depresija, </a:t>
            </a:r>
            <a:endParaRPr lang="en-US" altLang="en-US" sz="1600" dirty="0"/>
          </a:p>
          <a:p>
            <a:r>
              <a:rPr lang="vi-VN" altLang="en-US" sz="1600" dirty="0"/>
              <a:t>započel</a:t>
            </a:r>
            <a:r>
              <a:rPr lang="en-US" altLang="en-US" sz="1600" dirty="0" err="1"/>
              <a:t>i</a:t>
            </a:r>
            <a:r>
              <a:rPr lang="vi-VN" altLang="en-US" sz="1600" dirty="0"/>
              <a:t> i sa aktivnim subvencioniranjem kukuruza, soje, pirinča, žita i pamuka. 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vi-VN" altLang="en-US" sz="1600" dirty="0"/>
              <a:t>hiperprodukcija – u Evropi je zovu „planine putera i jezera vina“</a:t>
            </a:r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vi-VN" altLang="en-US" sz="1600" dirty="0"/>
              <a:t> To ubija poljoprivredu u siromašnim zemljama uvoznicama</a:t>
            </a:r>
            <a:endParaRPr lang="en-US" altLang="en-US" sz="1600" dirty="0"/>
          </a:p>
          <a:p>
            <a:r>
              <a:rPr lang="vi-VN" altLang="en-US" sz="1600" dirty="0"/>
              <a:t> niko na svetu ne može takmičiti sa visoko subvencionisanim izvozom. 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vi-VN" altLang="en-US" sz="1600" dirty="0"/>
              <a:t>kada su i u tome preterali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plaćaju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farmerima</a:t>
            </a:r>
            <a:r>
              <a:rPr lang="vi-VN" altLang="en-US" sz="1600" dirty="0"/>
              <a:t>– da ništa ne proizvode! 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vi-VN" altLang="en-US" sz="1600" dirty="0"/>
              <a:t>zašto nisu sasvim ukinuli subvencije: pa kako da ih ukinu, </a:t>
            </a:r>
            <a:endParaRPr lang="en-US" altLang="en-US" sz="1600" dirty="0"/>
          </a:p>
          <a:p>
            <a:r>
              <a:rPr lang="vi-VN" altLang="en-US" sz="1600" dirty="0"/>
              <a:t>kad treba da ih isplate – sami sebi!</a:t>
            </a:r>
          </a:p>
        </p:txBody>
      </p:sp>
      <p:pic>
        <p:nvPicPr>
          <p:cNvPr id="41988" name="Content Placeholder 3" descr="farmaidmanhattan.png">
            <a:extLst>
              <a:ext uri="{FF2B5EF4-FFF2-40B4-BE49-F238E27FC236}">
                <a16:creationId xmlns:a16="http://schemas.microsoft.com/office/drawing/2014/main" id="{CCB7A1B7-F0F9-4BF3-A220-9CA69C7CF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581400"/>
            <a:ext cx="20272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6559-0814-4DBB-9793-30A6E777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ilema zatvorenika</a:t>
            </a:r>
            <a:endParaRPr lang="en-GB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2EE8994D-9EAC-4EE9-987B-3B3ADE00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04913"/>
            <a:ext cx="8286750" cy="4357687"/>
          </a:xfrm>
        </p:spPr>
        <p:txBody>
          <a:bodyPr/>
          <a:lstStyle/>
          <a:p>
            <a:r>
              <a:rPr lang="en-GB" altLang="en-US" sz="1800" b="1"/>
              <a:t>R</a:t>
            </a:r>
            <a:r>
              <a:rPr lang="en-US" altLang="en-US" sz="1800" b="1"/>
              <a:t>ešava se uvođenjem spoljnog igrača</a:t>
            </a:r>
          </a:p>
          <a:p>
            <a:endParaRPr lang="en-GB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3C95FA-0B41-422C-9F59-82ACA7C33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52889"/>
              </p:ext>
            </p:extLst>
          </p:nvPr>
        </p:nvGraphicFramePr>
        <p:xfrm>
          <a:off x="381000" y="1981200"/>
          <a:ext cx="8458200" cy="251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 B ne </a:t>
                      </a: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priznaje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 B </a:t>
                      </a: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priznaje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 A ne </a:t>
                      </a: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priznaje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Svaki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dobija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1 </a:t>
                      </a: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godinu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A: </a:t>
                      </a:r>
                      <a:r>
                        <a:rPr lang="sr-Latn-RS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2000" dirty="0">
                          <a:latin typeface="Times New Roman"/>
                          <a:ea typeface="Times New Roman"/>
                          <a:cs typeface="Times New Roman"/>
                        </a:rPr>
                        <a:t>godina</a:t>
                      </a:r>
                      <a:b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B: </a:t>
                      </a: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oslobođen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GB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priznaje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A: </a:t>
                      </a: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oslobođen</a:t>
                      </a:r>
                      <a:b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Zatvorenik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B: </a:t>
                      </a:r>
                      <a:r>
                        <a:rPr lang="sr-Latn-RS" sz="20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godin</a:t>
                      </a:r>
                      <a:r>
                        <a:rPr lang="sr-Latn-RS" sz="20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Svaki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dobija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2000" dirty="0">
                          <a:latin typeface="Times New Roman"/>
                          <a:ea typeface="Times New Roman"/>
                          <a:cs typeface="Times New Roman"/>
                        </a:rPr>
                        <a:t>godina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95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E0F89E-3D6C-4284-B628-AEF0EE99CEF4}"/>
              </a:ext>
            </a:extLst>
          </p:cNvPr>
          <p:cNvSpPr/>
          <p:nvPr/>
        </p:nvSpPr>
        <p:spPr>
          <a:xfrm>
            <a:off x="457200" y="5181600"/>
            <a:ext cx="8686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Obostrano ćutanje  - jaka Nešova ravnoteža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dominanatna srategija) </a:t>
            </a:r>
          </a:p>
          <a:p>
            <a:pPr eaLnBrk="1" hangingPunct="1">
              <a:defRPr/>
            </a:pP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tj. jedini ishod u kome svaki igrač može samo gore da prođe ako izmeni strategiju)</a:t>
            </a:r>
          </a:p>
          <a:p>
            <a:pPr eaLnBrk="1" hangingPunct="1">
              <a:defRPr/>
            </a:pPr>
            <a:endParaRPr lang="sr-Latn-RS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N</a:t>
            </a:r>
            <a:r>
              <a:rPr lang="sr-Latn-R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ije racionalan ishod, ali je najisplatljiviji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AA0E6-2F6C-4F28-9BE9-E3A470099EF5}"/>
              </a:ext>
            </a:extLst>
          </p:cNvPr>
          <p:cNvSpPr/>
          <p:nvPr/>
        </p:nvSpPr>
        <p:spPr>
          <a:xfrm>
            <a:off x="6157913" y="2944732"/>
            <a:ext cx="2728912" cy="939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46AC11-E867-4D69-9BF1-A2407AF5EFC3}"/>
              </a:ext>
            </a:extLst>
          </p:cNvPr>
          <p:cNvSpPr/>
          <p:nvPr/>
        </p:nvSpPr>
        <p:spPr>
          <a:xfrm>
            <a:off x="2895600" y="3655851"/>
            <a:ext cx="3352800" cy="917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3D46-1407-4EBB-8EF3-16927A5C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emlje se često nađu u dilemi zatvorenika</a:t>
            </a:r>
            <a:endParaRPr lang="en-GB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EBF15D2-2C23-4D87-A9C2-9A887F51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GB" altLang="en-US" dirty="0"/>
              <a:t>U</a:t>
            </a:r>
            <a:r>
              <a:rPr lang="en-US" altLang="en-US" dirty="0"/>
              <a:t>mesto da </a:t>
            </a:r>
            <a:r>
              <a:rPr lang="en-US" altLang="en-US" dirty="0" err="1"/>
              <a:t>sarađuju</a:t>
            </a:r>
            <a:r>
              <a:rPr lang="en-US" altLang="en-US" dirty="0"/>
              <a:t>, </a:t>
            </a:r>
            <a:r>
              <a:rPr lang="en-US" altLang="en-US" dirty="0" err="1"/>
              <a:t>postupaju</a:t>
            </a:r>
            <a:r>
              <a:rPr lang="en-US" altLang="en-US" dirty="0"/>
              <a:t> po </a:t>
            </a:r>
            <a:r>
              <a:rPr lang="en-US" altLang="en-US" dirty="0" err="1"/>
              <a:t>instinktu</a:t>
            </a:r>
            <a:r>
              <a:rPr lang="en-US" altLang="en-US" dirty="0"/>
              <a:t>,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svima</a:t>
            </a:r>
            <a:r>
              <a:rPr lang="en-US" altLang="en-US" dirty="0"/>
              <a:t> </a:t>
            </a:r>
            <a:r>
              <a:rPr lang="en-US" altLang="en-US" dirty="0" err="1"/>
              <a:t>biva</a:t>
            </a:r>
            <a:r>
              <a:rPr lang="en-US" altLang="en-US" dirty="0"/>
              <a:t> gore</a:t>
            </a:r>
          </a:p>
          <a:p>
            <a:r>
              <a:rPr lang="en-GB" altLang="en-US" dirty="0"/>
              <a:t>T</a:t>
            </a:r>
            <a:r>
              <a:rPr lang="en-US" altLang="en-US" dirty="0"/>
              <a:t>ako je </a:t>
            </a:r>
            <a:r>
              <a:rPr lang="en-US" altLang="en-US" dirty="0" err="1"/>
              <a:t>urađeno</a:t>
            </a:r>
            <a:r>
              <a:rPr lang="en-US" altLang="en-US" dirty="0"/>
              <a:t> u </a:t>
            </a:r>
            <a:r>
              <a:rPr lang="en-US" altLang="en-US" dirty="0" err="1"/>
              <a:t>Velikoj</a:t>
            </a:r>
            <a:r>
              <a:rPr lang="en-US" altLang="en-US" dirty="0"/>
              <a:t> </a:t>
            </a:r>
            <a:r>
              <a:rPr lang="en-US" altLang="en-US" dirty="0" err="1"/>
              <a:t>ekonomskoj</a:t>
            </a:r>
            <a:r>
              <a:rPr lang="en-US" altLang="en-US" dirty="0"/>
              <a:t> </a:t>
            </a:r>
            <a:r>
              <a:rPr lang="en-US" altLang="en-US" dirty="0" err="1"/>
              <a:t>krizi</a:t>
            </a:r>
            <a:endParaRPr lang="en-US" altLang="en-US" dirty="0"/>
          </a:p>
          <a:p>
            <a:r>
              <a:rPr lang="en-US" altLang="en-US" dirty="0"/>
              <a:t>Smooth </a:t>
            </a:r>
            <a:r>
              <a:rPr lang="en-US" altLang="en-US" dirty="0" err="1"/>
              <a:t>Hawlijev</a:t>
            </a:r>
            <a:r>
              <a:rPr lang="en-US" altLang="en-US" dirty="0"/>
              <a:t> </a:t>
            </a:r>
            <a:r>
              <a:rPr lang="en-US" altLang="en-US" dirty="0" err="1"/>
              <a:t>zakon</a:t>
            </a:r>
            <a:r>
              <a:rPr lang="en-US" altLang="en-US" dirty="0"/>
              <a:t> o </a:t>
            </a:r>
            <a:r>
              <a:rPr lang="en-US" altLang="en-US" dirty="0" err="1"/>
              <a:t>carinama</a:t>
            </a:r>
            <a:r>
              <a:rPr lang="en-US" altLang="en-US" dirty="0"/>
              <a:t> </a:t>
            </a:r>
            <a:r>
              <a:rPr lang="en-US" altLang="en-US" dirty="0" err="1"/>
              <a:t>iz</a:t>
            </a:r>
            <a:r>
              <a:rPr lang="en-US" altLang="en-US" dirty="0"/>
              <a:t> 1930</a:t>
            </a:r>
          </a:p>
          <a:p>
            <a:r>
              <a:rPr lang="en-US" altLang="en-US" dirty="0" err="1"/>
              <a:t>devalvacije</a:t>
            </a:r>
            <a:endParaRPr lang="en-US" altLang="en-US" dirty="0"/>
          </a:p>
          <a:p>
            <a:r>
              <a:rPr lang="en-GB" altLang="en-US" dirty="0"/>
              <a:t>S</a:t>
            </a:r>
            <a:r>
              <a:rPr lang="en-US" altLang="en-US" dirty="0"/>
              <a:t>vi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izgubili</a:t>
            </a: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E799-32C0-42AF-865C-8EFF8122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8131" name="Content Placeholder 3" descr="slide_2.jpg">
            <a:extLst>
              <a:ext uri="{FF2B5EF4-FFF2-40B4-BE49-F238E27FC236}">
                <a16:creationId xmlns:a16="http://schemas.microsoft.com/office/drawing/2014/main" id="{095982D5-73C9-4C2B-98B9-7B4C24D16C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302750" cy="69770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CAC7-2A19-433E-B60A-1655C5BE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Milton Friedman o subvencijama u privredi">
            <a:hlinkClick r:id="" action="ppaction://media"/>
            <a:extLst>
              <a:ext uri="{FF2B5EF4-FFF2-40B4-BE49-F238E27FC236}">
                <a16:creationId xmlns:a16="http://schemas.microsoft.com/office/drawing/2014/main" id="{1472E837-E807-4393-AB33-8A3691DF95D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5963" y="1428750"/>
            <a:ext cx="7712075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FB49-991A-44F5-9DE4-E53FC524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6F95-97F0-4E6C-882E-C3453209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1 Da li japanska vlada subvencioniše izvoz čelika, i ko tamo dobija?</a:t>
            </a:r>
          </a:p>
          <a:p>
            <a:r>
              <a:rPr lang="sr-Latn-RS" dirty="0"/>
              <a:t>Proizvođači čelika (lobi)</a:t>
            </a:r>
          </a:p>
          <a:p>
            <a:endParaRPr lang="sr-Latn-RS" dirty="0"/>
          </a:p>
          <a:p>
            <a:r>
              <a:rPr lang="sr-Latn-RS" dirty="0"/>
              <a:t>A ko gubi – to su oni koji se ne vide</a:t>
            </a:r>
          </a:p>
          <a:p>
            <a:r>
              <a:rPr lang="sr-Latn-RS" dirty="0"/>
              <a:t>Koji emigriraju</a:t>
            </a:r>
          </a:p>
          <a:p>
            <a:r>
              <a:rPr lang="sr-Latn-RS" dirty="0"/>
              <a:t>Itd.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32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89C8-996C-42CA-B6E8-54DB16BC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A30B-E53C-48E4-A9BD-9CD20C3D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postoji, međutim, saglasnost o tome gde je zabeležen nulti pacijent, odnosno u kojoj zemlji je pandemija izbila: u SAD, preciznije u američkoj saveznoj državi Kanzas (Barry 2004), Francuska (Oxford et al. 2002) ili u Kini (Shortridge 1999).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epidemiološkoj literaturi se procenjuje (Taubenberger, Morens 2006, 15) da je </a:t>
            </a:r>
            <a:r>
              <a:rPr lang="sr-Latn-R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ukupno bilo zaraženo oko 500 miliona ljudi, što je činilo oko 27% tadašnjeg svetskog stanovništva.</a:t>
            </a:r>
            <a:endParaRPr lang="en-GB" sz="2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856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6D77-A970-4F2E-8739-8E0D4CBF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azrešenje – uvodi se sudija Svetska trgovinska organizacija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E352EB-2F2F-4672-8CC9-5C4FBDB354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458200" cy="148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9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sr-Latn-RS" sz="28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anas – dva uspešna</a:t>
                      </a:r>
                      <a:r>
                        <a:rPr lang="sr-Latn-RS" sz="2800" b="1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modela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sr-Latn-RS" sz="2400" b="1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ocijaldemokratija – visoki porezi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b="1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Anglosaksonski model – uvek niski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hlinkClick r:id="rId2"/>
                        </a:rPr>
                        <a:t>When it comes to choice, Milton Friedman would be more at home in Stockholm than in Washington, DC.</a:t>
                      </a:r>
                      <a:endParaRPr lang="sr-Latn-RS" sz="1600" b="1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0832-68D5-4270-9A1C-112EA5AD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 su ljudi uvek na strani carina i svake zaštite</a:t>
            </a:r>
            <a:endParaRPr lang="en-GB" dirty="0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4E618947-9D7F-4203-9110-053A0917E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GB" altLang="en-US" dirty="0"/>
              <a:t>V</a:t>
            </a:r>
            <a:r>
              <a:rPr lang="en-US" altLang="en-US" dirty="0"/>
              <a:t>ide se </a:t>
            </a:r>
            <a:r>
              <a:rPr lang="en-US" altLang="en-US" dirty="0" err="1"/>
              <a:t>dobitnici</a:t>
            </a:r>
            <a:r>
              <a:rPr lang="en-US" altLang="en-US" dirty="0"/>
              <a:t>, ne vide se </a:t>
            </a:r>
            <a:r>
              <a:rPr lang="en-US" altLang="en-US" dirty="0" err="1"/>
              <a:t>gubitnici</a:t>
            </a:r>
            <a:endParaRPr lang="en-US" altLang="en-US" dirty="0"/>
          </a:p>
          <a:p>
            <a:r>
              <a:rPr lang="en-GB" altLang="en-US" dirty="0"/>
              <a:t>P</a:t>
            </a:r>
            <a:r>
              <a:rPr lang="en-US" altLang="en-US" dirty="0" err="1"/>
              <a:t>rimer</a:t>
            </a:r>
            <a:endParaRPr lang="en-US" altLang="en-US" dirty="0"/>
          </a:p>
          <a:p>
            <a:r>
              <a:rPr lang="en-GB" altLang="en-US" dirty="0"/>
              <a:t>B</a:t>
            </a:r>
            <a:r>
              <a:rPr lang="en-US" altLang="en-US" dirty="0" err="1"/>
              <a:t>eli</a:t>
            </a:r>
            <a:r>
              <a:rPr lang="en-US" altLang="en-US" dirty="0"/>
              <a:t> </a:t>
            </a:r>
            <a:r>
              <a:rPr lang="en-US" altLang="en-US" dirty="0" err="1"/>
              <a:t>luk</a:t>
            </a:r>
            <a:r>
              <a:rPr lang="en-US" altLang="en-US" dirty="0"/>
              <a:t> u </a:t>
            </a:r>
            <a:r>
              <a:rPr lang="en-US" altLang="en-US" dirty="0" err="1"/>
              <a:t>Srbiji</a:t>
            </a:r>
            <a:endParaRPr lang="en-US" altLang="en-US" dirty="0"/>
          </a:p>
          <a:p>
            <a:r>
              <a:rPr lang="en-GB" altLang="en-US" dirty="0"/>
              <a:t>Z</a:t>
            </a:r>
            <a:r>
              <a:rPr lang="en-US" altLang="en-US" dirty="0" err="1"/>
              <a:t>atvorene</a:t>
            </a:r>
            <a:r>
              <a:rPr lang="en-US" altLang="en-US" dirty="0"/>
              <a:t> 4 </a:t>
            </a:r>
            <a:r>
              <a:rPr lang="en-US" altLang="en-US" dirty="0" err="1"/>
              <a:t>banke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0DBF-6519-4547-AD32-EEE08CC6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DEVIJACIJE OD TRŽIŠNE PRIVREDE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DE44-F9A2-43AE-BFC0-D73A5E35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>
              <a:defRPr/>
            </a:pPr>
            <a:r>
              <a:rPr lang="sr-Latn-RS" dirty="0"/>
              <a:t>4 izvora bogatstva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sr-Latn-RS" dirty="0"/>
              <a:t>				</a:t>
            </a:r>
            <a:r>
              <a:rPr lang="en-GB" dirty="0"/>
              <a:t>L</a:t>
            </a:r>
            <a:r>
              <a:rPr lang="sr-Latn-RS" dirty="0"/>
              <a:t>egalni izvori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sr-Latn-RS" dirty="0"/>
              <a:t>INOVACIJE (Bil Gejts)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/>
              <a:t>N</a:t>
            </a:r>
            <a:r>
              <a:rPr lang="sr-Latn-RS" dirty="0"/>
              <a:t>asledstvo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sr-Latn-RS" dirty="0"/>
              <a:t>				Štetni izvori</a:t>
            </a:r>
          </a:p>
          <a:p>
            <a:pPr marL="971550" lvl="1" indent="-514350">
              <a:buFont typeface="+mj-lt"/>
              <a:buAutoNum type="arabicPeriod" startAt="3"/>
              <a:defRPr/>
            </a:pPr>
            <a:r>
              <a:rPr lang="en-GB" dirty="0"/>
              <a:t>M</a:t>
            </a:r>
            <a:r>
              <a:rPr lang="sr-Latn-RS" dirty="0"/>
              <a:t>onopol</a:t>
            </a:r>
          </a:p>
          <a:p>
            <a:pPr marL="971550" lvl="1" indent="-514350">
              <a:buFont typeface="+mj-lt"/>
              <a:buAutoNum type="arabicPeriod" startAt="3"/>
              <a:defRPr/>
            </a:pPr>
            <a:r>
              <a:rPr lang="sr-Latn-RS" dirty="0"/>
              <a:t>Tajkuni (Abramovč, Berezovski, naši tajkuni - burazerska privreda</a:t>
            </a:r>
          </a:p>
          <a:p>
            <a:pPr marL="971550" lvl="1" indent="-514350">
              <a:buFont typeface="Arial" panose="020B0604020202020204" pitchFamily="34" charset="0"/>
              <a:buNone/>
              <a:defRPr/>
            </a:pPr>
            <a:r>
              <a:rPr lang="sr-Latn-RS" dirty="0"/>
              <a:t>Tri prva načina su legalizovana i podležu zakonima</a:t>
            </a:r>
          </a:p>
          <a:p>
            <a:pPr lvl="1">
              <a:defRPr/>
            </a:pPr>
            <a:endParaRPr lang="sr-Latn-RS" dirty="0"/>
          </a:p>
          <a:p>
            <a:pPr lvl="1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DAAC-71B3-43BE-854F-5AD9C3BC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Obrazovanje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1AA5-4689-48A5-A096-D3357941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428736"/>
            <a:ext cx="8563004" cy="4819663"/>
          </a:xfrm>
        </p:spPr>
        <p:txBody>
          <a:bodyPr/>
          <a:lstStyle/>
          <a:p>
            <a:r>
              <a:rPr lang="sr-Latn-RS" dirty="0"/>
              <a:t>Zahtev da tražnja za poslovima bude osnova za formiranje sistema obrazovaja</a:t>
            </a:r>
          </a:p>
          <a:p>
            <a:endParaRPr lang="sr-Latn-RS" dirty="0"/>
          </a:p>
          <a:p>
            <a:r>
              <a:rPr lang="en-GB" b="1" dirty="0"/>
              <a:t>Zec: </a:t>
            </a:r>
            <a:r>
              <a:rPr lang="en-GB" b="1" dirty="0">
                <a:hlinkClick r:id="rId2"/>
              </a:rPr>
              <a:t>Pupin bi bio </a:t>
            </a:r>
            <a:r>
              <a:rPr lang="en-GB" b="1" dirty="0" err="1">
                <a:hlinkClick r:id="rId2"/>
              </a:rPr>
              <a:t>čobanin</a:t>
            </a:r>
            <a:r>
              <a:rPr lang="en-GB" b="1" dirty="0">
                <a:hlinkClick r:id="rId2"/>
              </a:rPr>
              <a:t> da se </a:t>
            </a:r>
            <a:r>
              <a:rPr lang="en-GB" b="1" dirty="0" err="1">
                <a:hlinkClick r:id="rId2"/>
              </a:rPr>
              <a:t>samo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>
                <a:hlinkClick r:id="rId2"/>
              </a:rPr>
              <a:t>gledalo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>
                <a:hlinkClick r:id="rId2"/>
              </a:rPr>
              <a:t>šta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>
                <a:hlinkClick r:id="rId2"/>
              </a:rPr>
              <a:t>privredi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>
                <a:hlinkClick r:id="rId2"/>
              </a:rPr>
              <a:t>treba</a:t>
            </a:r>
            <a:endParaRPr lang="sr-Latn-RS" b="1" dirty="0"/>
          </a:p>
          <a:p>
            <a:endParaRPr lang="sr-Latn-RS" b="1" dirty="0"/>
          </a:p>
          <a:p>
            <a:r>
              <a:rPr lang="sr-Latn-RS" b="1" dirty="0"/>
              <a:t>Drugi prioritet – kultura</a:t>
            </a:r>
          </a:p>
          <a:p>
            <a:r>
              <a:rPr lang="sr-Latn-RS" b="1" dirty="0"/>
              <a:t>Treći ili prvi – zdravlje</a:t>
            </a:r>
          </a:p>
          <a:p>
            <a:endParaRPr lang="sr-Latn-RS" b="1" dirty="0"/>
          </a:p>
          <a:p>
            <a:endParaRPr lang="sr-Latn-RS" b="1" dirty="0"/>
          </a:p>
          <a:p>
            <a:endParaRPr lang="sr-Latn-RS" b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64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CEFC-874D-4F2E-A26B-E2A88B82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Stopa prekomernog mortaliteta u pandemiji 1918-1920 po starosnim grupama </a:t>
            </a:r>
            <a:br>
              <a:rPr lang="sr-Latn-RS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r-Latn-RS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W- shape: najmanje deca i najtariji </a:t>
            </a:r>
            <a:br>
              <a:rPr lang="en-GB" altLang="en-US" sz="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</a:br>
            <a:endParaRPr lang="en-GB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CB4484D-4124-44D9-8E50-41D22CD2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599"/>
            <a:ext cx="6324600" cy="42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61963BD-EF73-4213-8128-DD741C0F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24" y="5681502"/>
            <a:ext cx="8019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2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Murray </a:t>
            </a:r>
            <a:r>
              <a:rPr kumimoji="0" lang="sr-Latn-RS" altLang="en-US" sz="1200" b="0" i="1" u="none" strike="noStrike" cap="none" normalizeH="0" baseline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kumimoji="0" lang="sr-Latn-RS" altLang="en-US" sz="12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(2006, 2213). Grafikon je nacrtan na osnovu podataka iz 13 zemalja koje su raspolagale informacijama o starosnoj strukturi preminulih. 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28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A28F-271A-4C10-8780-A0A3CC027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Dobijeni ekonometrijski rezultati navode na zaključak da je pandemija u, sa stanovišta stope prekomernog mortaliteta, </a:t>
            </a:r>
          </a:p>
          <a:p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dovela do pada nacionalnog dohotka </a:t>
            </a:r>
            <a:r>
              <a:rPr lang="sr-Latn-R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capita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6,2%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(Barro, Ursua, Weng 2020, 11).</a:t>
            </a: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Naravno, u zemljama sa višom stopom prekomernog mortaliteta, pad nacionalnog dohotka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capita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tokom pandemije bio je izraženiji. </a:t>
            </a: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Efekat rata je bio snažniji – on je u, sa stanovišta gubitaka regrutovanog ljudstva, tipičnoj zemlji doveo do pada nacionalnog dohotka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capita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8,4%.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E3CC9E-85B8-4705-85B6-AF0F3A90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/>
          <a:p>
            <a:r>
              <a:rPr lang="sr-Latn-RS" dirty="0"/>
              <a:t>EKONOMSKE POSLEDICE PANDEMIJE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13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9529-EBCE-4E64-881F-1D0515BB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Hipoteza o fetusnom poreklu usporavanja rasta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C176-BA27-4939-8014-292C5A56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 svakako razlikovati kratkoročne posledice od dugoročnih posledica na rast.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 koji su rođeni neposredno posle pandemije španske groznice, tj. oni čije su majke tokom trudnoće bile izložene pandemiji,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poseduju niži nivo ljudskog kapitala od onih rođenih neposredno pre ili neposredno posle pandemije,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jest oni čije majke nisu bile izložene bolesti.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Niži nivo ljudskog kapitala ogleda se nižoj verovatnoći da završe fakultet, da budu zaposleni (formalno ili na bilo koji način), manjoj verovatnoći da budu pismeni i manjem prosečnim brojem godina školovanja (Nelson, 2010).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Dodatno istraživanje na manjem uzorku pokazalo je da u proseku oni rođeni u ovom periodu imali i niže plate.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0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63C8-F90F-4826-A77D-37C4FA43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  <a:spcBef>
                <a:spcPts val="1200"/>
              </a:spcBef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r-Latn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Relevantnost nalaza ekonomske istoriografije za pandemiju COVID-19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8A744-01CE-46BC-A5A4-4C171543A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velika razlika između dve pandemije leži u starosnoj strukturi preminulih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Dok je pandemiju španske groznice karakterisala W kriva stope prekomernog mortaliteta, </a:t>
            </a:r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dostupni podaci pokazuju da su sada najugroženiji najstariji,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Ovaj nalaz je veoma bitan sa stanovišta ponude radne snage, budući da se najveća smrtnost u sadašnjoj pandemiji beleži u slučaju onih koji ne spadaju u radno sposobno stanovništvo,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znači da pandemija COVID-19 </a:t>
            </a:r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bi trebalo, bar što se stope prekomernog mortaliteta tiče, da ima bilo kakav značajan uticaj na ponudu radne snage.</a:t>
            </a:r>
            <a:endParaRPr lang="en-GB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AECFB-26BF-4595-A8FC-269D7A03CD7F}"/>
              </a:ext>
            </a:extLst>
          </p:cNvPr>
          <p:cNvSpPr txBox="1"/>
          <p:nvPr/>
        </p:nvSpPr>
        <p:spPr>
          <a:xfrm>
            <a:off x="609600" y="4800600"/>
            <a:ext cx="810580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r-Latn-RS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 je veća nepoznanica da li će, u skladu sa hipotezom o fetusnom poreklu, COVID-19 imati posledice po ljudski kapital kohorte rođene tokom i posle pandemije. </a:t>
            </a:r>
            <a:endParaRPr lang="en-GB" sz="16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3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E662-5800-4A25-B8AE-80264DB1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C8AD-5D93-4498-82B9-369E7B0B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velika razlika između dve pandemije leži u starosnoj strukturi preminulih</a:t>
            </a:r>
            <a:endParaRPr lang="sr-Latn-RS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 velika razlika između ove dve pandemije postoji u pogledu strukture svetske privrede. </a:t>
            </a:r>
          </a:p>
          <a:p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Današnju privredu karakteriše, naročito u bogatim zemljama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dominacija sektora usluga, 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privrede zemalja snažno povezane na globalnom nivou,</a:t>
            </a: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uz postojanje čvrsto uspostavljanih međunarodnih proizvodnih lanaca, </a:t>
            </a: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kojima je otelotvorena međunarodna podela rada, </a:t>
            </a: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koju prati ekstremna specijalizacija na liniji komparativnih prednosti na nivou preduzeća.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821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52308</TotalTime>
  <Words>2552</Words>
  <Application>Microsoft Office PowerPoint</Application>
  <PresentationFormat>On-screen Show (4:3)</PresentationFormat>
  <Paragraphs>250</Paragraphs>
  <Slides>43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Trebuchet MS</vt:lpstr>
      <vt:lpstr>Theme1</vt:lpstr>
      <vt:lpstr>1_Theme1</vt:lpstr>
      <vt:lpstr>PowerPoint Presentation</vt:lpstr>
      <vt:lpstr>osam potrebnih uslova koje određena bolest treba simultano da ispuni kako bi se smatrala pandemijom:  </vt:lpstr>
      <vt:lpstr>Opis španske groznice </vt:lpstr>
      <vt:lpstr>PowerPoint Presentation</vt:lpstr>
      <vt:lpstr>Stopa prekomernog mortaliteta u pandemiji 1918-1920 po starosnim grupama  W- shape: najmanje deca i najtariji  </vt:lpstr>
      <vt:lpstr>EKONOMSKE POSLEDICE PANDEMIJE</vt:lpstr>
      <vt:lpstr>Hipoteza o fetusnom poreklu usporavanja rasta </vt:lpstr>
      <vt:lpstr>  Relevantnost nalaza ekonomske istoriografije za pandemiju COVID-19 </vt:lpstr>
      <vt:lpstr>PowerPoint Presentation</vt:lpstr>
      <vt:lpstr>PowerPoint Presentation</vt:lpstr>
      <vt:lpstr>PowerPoint Presentation</vt:lpstr>
      <vt:lpstr>Koje grane padaju?</vt:lpstr>
      <vt:lpstr>PowerPoint Presentation</vt:lpstr>
      <vt:lpstr>PowerPoint Presentation</vt:lpstr>
      <vt:lpstr>PowerPoint Presentation</vt:lpstr>
      <vt:lpstr>Još jedan trend pomaže – opada broj stanovnika</vt:lpstr>
      <vt:lpstr>PowerPoint Presentation</vt:lpstr>
      <vt:lpstr>PowerPoint Presentation</vt:lpstr>
      <vt:lpstr>PowerPoint Presentation</vt:lpstr>
      <vt:lpstr>PowerPoint Presentation</vt:lpstr>
      <vt:lpstr>ŠTA SE SVE DAJE U SRBIJI </vt:lpstr>
      <vt:lpstr>PowerPoint Presentation</vt:lpstr>
      <vt:lpstr>nekoliko oblasti kojima treba posveti istraživačku pažnju jednog dana kada ova pandemija postane prošlost</vt:lpstr>
      <vt:lpstr>PowerPoint Presentation</vt:lpstr>
      <vt:lpstr>DEVIJACIJE – KAD NE RADE INSTITUCIJE</vt:lpstr>
      <vt:lpstr>PowerPoint Presentation</vt:lpstr>
      <vt:lpstr>NEKE ZABLUDE SU NAM DRAGE</vt:lpstr>
      <vt:lpstr>Ni tranzicija nije igra sa nultom sumom</vt:lpstr>
      <vt:lpstr>PowerPoint Presentation</vt:lpstr>
      <vt:lpstr>RASPAD (NEO) LIBERALNOG MODELA RASTA  Dva razloga za bogaćenje uz rast nejednakosti</vt:lpstr>
      <vt:lpstr>Njujork sa 562 tačke kojima su obeležene adrese primalaca subvencija – sve adrese na Menhetnu </vt:lpstr>
      <vt:lpstr>100 evra po hektaru, svaki po više od 2 miliona evra ... </vt:lpstr>
      <vt:lpstr>PowerPoint Presentation</vt:lpstr>
      <vt:lpstr>kako je uopšte do toga došlo? </vt:lpstr>
      <vt:lpstr>Dilema zatvorenika</vt:lpstr>
      <vt:lpstr>Zemlje se često nađu u dilemi zatvorenika</vt:lpstr>
      <vt:lpstr>PowerPoint Presentation</vt:lpstr>
      <vt:lpstr>PowerPoint Presentation</vt:lpstr>
      <vt:lpstr>PowerPoint Presentation</vt:lpstr>
      <vt:lpstr>Razrešenje – uvodi se sudija Svetska trgovinska organizacija</vt:lpstr>
      <vt:lpstr>Zašto su ljudi uvek na strani carina i svake zaštite</vt:lpstr>
      <vt:lpstr>DEVIJACIJE OD TRŽIŠNE PRIVREDE </vt:lpstr>
      <vt:lpstr>Obrazovanje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UVODNO PREDAVANJE</dc:title>
  <dc:creator>User</dc:creator>
  <cp:lastModifiedBy>Danica Popovic</cp:lastModifiedBy>
  <cp:revision>1161</cp:revision>
  <dcterms:created xsi:type="dcterms:W3CDTF">2009-02-18T21:23:29Z</dcterms:created>
  <dcterms:modified xsi:type="dcterms:W3CDTF">2022-01-18T16:52:16Z</dcterms:modified>
</cp:coreProperties>
</file>